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 id="2147483779" r:id="rId5"/>
  </p:sldMasterIdLst>
  <p:notesMasterIdLst>
    <p:notesMasterId r:id="rId32"/>
  </p:notesMasterIdLst>
  <p:sldIdLst>
    <p:sldId id="1741" r:id="rId6"/>
    <p:sldId id="1857" r:id="rId7"/>
    <p:sldId id="1858" r:id="rId8"/>
    <p:sldId id="1735" r:id="rId9"/>
    <p:sldId id="1859" r:id="rId10"/>
    <p:sldId id="1860" r:id="rId11"/>
    <p:sldId id="1861" r:id="rId12"/>
    <p:sldId id="1876" r:id="rId13"/>
    <p:sldId id="1862" r:id="rId14"/>
    <p:sldId id="1863" r:id="rId15"/>
    <p:sldId id="1864" r:id="rId16"/>
    <p:sldId id="1865" r:id="rId17"/>
    <p:sldId id="1866" r:id="rId18"/>
    <p:sldId id="1867" r:id="rId19"/>
    <p:sldId id="1869" r:id="rId20"/>
    <p:sldId id="1868" r:id="rId21"/>
    <p:sldId id="1870" r:id="rId22"/>
    <p:sldId id="1871" r:id="rId23"/>
    <p:sldId id="1797" r:id="rId24"/>
    <p:sldId id="1872" r:id="rId25"/>
    <p:sldId id="1811" r:id="rId26"/>
    <p:sldId id="1813" r:id="rId27"/>
    <p:sldId id="1812" r:id="rId28"/>
    <p:sldId id="1873" r:id="rId29"/>
    <p:sldId id="1874" r:id="rId30"/>
    <p:sldId id="1875" r:id="rId31"/>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391BB1D7-EF5E-4295-998C-5AC081B60F2B}">
          <p14:sldIdLst>
            <p14:sldId id="1741"/>
            <p14:sldId id="1857"/>
            <p14:sldId id="1858"/>
            <p14:sldId id="1735"/>
            <p14:sldId id="1859"/>
            <p14:sldId id="1860"/>
            <p14:sldId id="1861"/>
            <p14:sldId id="1876"/>
            <p14:sldId id="1862"/>
            <p14:sldId id="1863"/>
            <p14:sldId id="1864"/>
            <p14:sldId id="1865"/>
            <p14:sldId id="1866"/>
          </p14:sldIdLst>
        </p14:section>
        <p14:section name="Untitled Section" id="{36E00697-A824-49A6-9DFF-A607049D2902}">
          <p14:sldIdLst>
            <p14:sldId id="1867"/>
            <p14:sldId id="1869"/>
            <p14:sldId id="1868"/>
            <p14:sldId id="1870"/>
            <p14:sldId id="1871"/>
            <p14:sldId id="1797"/>
            <p14:sldId id="1872"/>
            <p14:sldId id="1811"/>
            <p14:sldId id="1813"/>
            <p14:sldId id="1812"/>
            <p14:sldId id="1873"/>
            <p14:sldId id="1874"/>
            <p14:sldId id="187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18F8C-6187-4123-B90E-A5A1201CC416}" v="1" dt="2024-10-20T23:36:08.32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6732" autoAdjust="0"/>
  </p:normalViewPr>
  <p:slideViewPr>
    <p:cSldViewPr snapToGrid="0">
      <p:cViewPr varScale="1">
        <p:scale>
          <a:sx n="49" d="100"/>
          <a:sy n="49" d="100"/>
        </p:scale>
        <p:origin x="49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S::lvickers@legion.org::e250baef-1418-4325-b620-0f9540a0387b" providerId="AD" clId="Web-{20718F8C-6187-4123-B90E-A5A1201CC416}"/>
    <pc:docChg chg="modSld">
      <pc:chgData name="Vickers, Libby" userId="S::lvickers@legion.org::e250baef-1418-4325-b620-0f9540a0387b" providerId="AD" clId="Web-{20718F8C-6187-4123-B90E-A5A1201CC416}" dt="2024-10-20T23:37:22.496" v="18"/>
      <pc:docMkLst>
        <pc:docMk/>
      </pc:docMkLst>
      <pc:sldChg chg="modSp modNotes">
        <pc:chgData name="Vickers, Libby" userId="S::lvickers@legion.org::e250baef-1418-4325-b620-0f9540a0387b" providerId="AD" clId="Web-{20718F8C-6187-4123-B90E-A5A1201CC416}" dt="2024-10-20T23:37:22.496" v="18"/>
        <pc:sldMkLst>
          <pc:docMk/>
          <pc:sldMk cId="793978010" sldId="1741"/>
        </pc:sldMkLst>
        <pc:spChg chg="mod">
          <ac:chgData name="Vickers, Libby" userId="S::lvickers@legion.org::e250baef-1418-4325-b620-0f9540a0387b" providerId="AD" clId="Web-{20718F8C-6187-4123-B90E-A5A1201CC416}" dt="2024-10-20T23:36:08.322" v="0" actId="1076"/>
          <ac:spMkLst>
            <pc:docMk/>
            <pc:sldMk cId="793978010" sldId="1741"/>
            <ac:spMk id="3" creationId="{AA5EEE2F-8A50-3176-99F3-D6FD96F4B7BF}"/>
          </ac:spMkLst>
        </pc:spChg>
      </pc:sldChg>
    </pc:docChg>
  </pc:docChgLst>
  <pc:docChgLst>
    <pc:chgData name="Vickers, Libby" userId="e250baef-1418-4325-b620-0f9540a0387b" providerId="ADAL" clId="{FB8A66B8-75F2-4FEF-ABC7-4A1F9397EAD4}"/>
    <pc:docChg chg="custSel modSld">
      <pc:chgData name="Vickers, Libby" userId="e250baef-1418-4325-b620-0f9540a0387b" providerId="ADAL" clId="{FB8A66B8-75F2-4FEF-ABC7-4A1F9397EAD4}" dt="2024-10-21T01:02:19.932" v="477" actId="20577"/>
      <pc:docMkLst>
        <pc:docMk/>
      </pc:docMkLst>
      <pc:sldChg chg="modNotesTx">
        <pc:chgData name="Vickers, Libby" userId="e250baef-1418-4325-b620-0f9540a0387b" providerId="ADAL" clId="{FB8A66B8-75F2-4FEF-ABC7-4A1F9397EAD4}" dt="2024-10-20T23:38:40.865" v="69" actId="20577"/>
        <pc:sldMkLst>
          <pc:docMk/>
          <pc:sldMk cId="793978010" sldId="1741"/>
        </pc:sldMkLst>
      </pc:sldChg>
      <pc:sldChg chg="modNotesTx">
        <pc:chgData name="Vickers, Libby" userId="e250baef-1418-4325-b620-0f9540a0387b" providerId="ADAL" clId="{FB8A66B8-75F2-4FEF-ABC7-4A1F9397EAD4}" dt="2024-10-21T00:29:03.663" v="95" actId="20577"/>
        <pc:sldMkLst>
          <pc:docMk/>
          <pc:sldMk cId="753813142" sldId="1857"/>
        </pc:sldMkLst>
      </pc:sldChg>
      <pc:sldChg chg="modNotesTx">
        <pc:chgData name="Vickers, Libby" userId="e250baef-1418-4325-b620-0f9540a0387b" providerId="ADAL" clId="{FB8A66B8-75F2-4FEF-ABC7-4A1F9397EAD4}" dt="2024-10-21T00:44:05.793" v="121" actId="6549"/>
        <pc:sldMkLst>
          <pc:docMk/>
          <pc:sldMk cId="3634088757" sldId="1862"/>
        </pc:sldMkLst>
      </pc:sldChg>
      <pc:sldChg chg="modNotesTx">
        <pc:chgData name="Vickers, Libby" userId="e250baef-1418-4325-b620-0f9540a0387b" providerId="ADAL" clId="{FB8A66B8-75F2-4FEF-ABC7-4A1F9397EAD4}" dt="2024-10-21T00:51:35.249" v="413" actId="20577"/>
        <pc:sldMkLst>
          <pc:docMk/>
          <pc:sldMk cId="977487469" sldId="1867"/>
        </pc:sldMkLst>
      </pc:sldChg>
      <pc:sldChg chg="modNotesTx">
        <pc:chgData name="Vickers, Libby" userId="e250baef-1418-4325-b620-0f9540a0387b" providerId="ADAL" clId="{FB8A66B8-75F2-4FEF-ABC7-4A1F9397EAD4}" dt="2024-10-21T00:55:16.199" v="441" actId="20577"/>
        <pc:sldMkLst>
          <pc:docMk/>
          <pc:sldMk cId="376666881" sldId="1870"/>
        </pc:sldMkLst>
      </pc:sldChg>
      <pc:sldChg chg="modNotesTx">
        <pc:chgData name="Vickers, Libby" userId="e250baef-1418-4325-b620-0f9540a0387b" providerId="ADAL" clId="{FB8A66B8-75F2-4FEF-ABC7-4A1F9397EAD4}" dt="2024-10-21T01:01:35.941" v="474" actId="20577"/>
        <pc:sldMkLst>
          <pc:docMk/>
          <pc:sldMk cId="3451388785" sldId="1873"/>
        </pc:sldMkLst>
      </pc:sldChg>
      <pc:sldChg chg="modNotesTx">
        <pc:chgData name="Vickers, Libby" userId="e250baef-1418-4325-b620-0f9540a0387b" providerId="ADAL" clId="{FB8A66B8-75F2-4FEF-ABC7-4A1F9397EAD4}" dt="2024-10-21T01:02:19.932" v="477" actId="20577"/>
        <pc:sldMkLst>
          <pc:docMk/>
          <pc:sldMk cId="1109279021" sldId="1875"/>
        </pc:sldMkLst>
      </pc:sldChg>
      <pc:sldChg chg="modNotesTx">
        <pc:chgData name="Vickers, Libby" userId="e250baef-1418-4325-b620-0f9540a0387b" providerId="ADAL" clId="{FB8A66B8-75F2-4FEF-ABC7-4A1F9397EAD4}" dt="2024-10-21T00:41:55.350" v="96" actId="6549"/>
        <pc:sldMkLst>
          <pc:docMk/>
          <pc:sldMk cId="2153498249" sldId="18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venir Next"/>
              </a:rPr>
              <a:t>MyLegion allows administrators to process membership online to renew, transfer and add new members.</a:t>
            </a:r>
            <a:endParaRPr lang="en-US" dirty="0"/>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2000" i="0" dirty="0">
                <a:effectLst/>
                <a:latin typeface="Calibri" panose="020F0502020204030204" pitchFamily="34" charset="0"/>
                <a:ea typeface="Calibri" panose="020F0502020204030204" pitchFamily="34" charset="0"/>
                <a:cs typeface="Times New Roman" panose="02020603050405020304" pitchFamily="18" charset="0"/>
              </a:rPr>
              <a:t>To transfer a renewing member, select Add/Transfer Member.   &lt;1&gt; Only members that are renewing dues can be transferred online.  To transfer paid members, complete a Member Data Form and send to your department.</a:t>
            </a:r>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0222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current or former member and continue.  &lt;1&gt; </a:t>
            </a:r>
            <a:r>
              <a:rPr lang="en-US" i="0" dirty="0"/>
              <a:t>Enter the member ID# and last name and continue.   &lt;2&gt;</a:t>
            </a:r>
          </a:p>
          <a:p>
            <a:endParaRPr lang="en-US" i="0" dirty="0"/>
          </a:p>
          <a:p>
            <a:r>
              <a:rPr lang="en-US" i="0" dirty="0"/>
              <a:t>Update any information needed and add any required data.  Click Save to add the member to the batch.</a:t>
            </a:r>
            <a:endParaRPr lang="en-US" dirty="0"/>
          </a:p>
        </p:txBody>
      </p:sp>
    </p:spTree>
    <p:extLst>
      <p:ext uri="{BB962C8B-B14F-4D97-AF65-F5344CB8AC3E}">
        <p14:creationId xmlns:p14="http://schemas.microsoft.com/office/powerpoint/2010/main" val="189698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7000"/>
              </a:lnSpc>
              <a:spcBef>
                <a:spcPts val="0"/>
              </a:spcBef>
              <a:spcAft>
                <a:spcPts val="800"/>
              </a:spcAft>
              <a:buClrTx/>
              <a:buSzTx/>
              <a:buFontTx/>
              <a:buNone/>
              <a:tabLst/>
              <a:defRPr/>
            </a:pPr>
            <a:r>
              <a:rPr lang="en-US" sz="2000" i="0" dirty="0"/>
              <a:t>The Summary recalculates with the total amount due.  The amount due equals department plus national per capita.  </a:t>
            </a:r>
            <a:endParaRPr lang="en-US" dirty="0"/>
          </a:p>
        </p:txBody>
      </p:sp>
    </p:spTree>
    <p:extLst>
      <p:ext uri="{BB962C8B-B14F-4D97-AF65-F5344CB8AC3E}">
        <p14:creationId xmlns:p14="http://schemas.microsoft.com/office/powerpoint/2010/main" val="3293208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To add a new member or transfer a member select the Add/Transfer Member button.</a:t>
            </a:r>
          </a:p>
          <a:p>
            <a:endParaRPr lang="en-US" sz="2400" i="0" dirty="0"/>
          </a:p>
          <a:p>
            <a:endParaRPr lang="en-US" dirty="0"/>
          </a:p>
        </p:txBody>
      </p:sp>
    </p:spTree>
    <p:extLst>
      <p:ext uri="{BB962C8B-B14F-4D97-AF65-F5344CB8AC3E}">
        <p14:creationId xmlns:p14="http://schemas.microsoft.com/office/powerpoint/2010/main" val="3202293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Select “new member – never been an American Legion or Sons of the American Legion member and click continue.  &lt;1&gt;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just" defTabSz="457200" rtl="0" eaLnBrk="1" fontAlgn="auto" latinLnBrk="0" hangingPunct="1">
              <a:lnSpc>
                <a:spcPct val="100000"/>
              </a:lnSpc>
              <a:spcBef>
                <a:spcPts val="0"/>
              </a:spcBef>
              <a:spcAft>
                <a:spcPts val="0"/>
              </a:spcAft>
              <a:buClrTx/>
              <a:buSzTx/>
              <a:buFontTx/>
              <a:buNone/>
              <a:tabLst/>
              <a:defRPr/>
            </a:pPr>
            <a:r>
              <a:rPr lang="en-US" i="0" dirty="0"/>
              <a:t>Enter the member’s information and Save. Fields with an asterisk are required. To enter a foreign address, use the pulldown menu in country, to select country.  </a:t>
            </a:r>
            <a:r>
              <a:rPr lang="en-US" i="1" dirty="0"/>
              <a:t>If you receive the message</a:t>
            </a:r>
            <a:r>
              <a:rPr lang="en-US" dirty="0"/>
              <a:t>  &lt;2&gt;  “A Customer exists with matching details with the member ID#” write down the ID# and click cancel.  Go  back to add as a new member and treat the member as a current or former member of TAL or SAL.</a:t>
            </a:r>
          </a:p>
          <a:p>
            <a:endParaRPr lang="en-US" dirty="0"/>
          </a:p>
          <a:p>
            <a:r>
              <a:rPr lang="en-US" dirty="0"/>
              <a:t>When adding new members, add as much information as possible.  &lt;3&gt;  If no matches are found, the member will be added to your batch as a transfer. </a:t>
            </a:r>
          </a:p>
        </p:txBody>
      </p:sp>
    </p:spTree>
    <p:extLst>
      <p:ext uri="{BB962C8B-B14F-4D97-AF65-F5344CB8AC3E}">
        <p14:creationId xmlns:p14="http://schemas.microsoft.com/office/powerpoint/2010/main" val="3488291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dirty="0"/>
              <a:t>The new member is added to the list and the summary updates.  Continue renewing, adding and transferring until you are ready to finalize the batch.</a:t>
            </a:r>
          </a:p>
          <a:p>
            <a:pPr marL="0" marR="0" lvl="0" indent="0" defTabSz="457200" eaLnBrk="1" fontAlgn="auto" latinLnBrk="0" hangingPunct="1">
              <a:lnSpc>
                <a:spcPct val="107000"/>
              </a:lnSpc>
              <a:spcBef>
                <a:spcPts val="0"/>
              </a:spcBef>
              <a:spcAft>
                <a:spcPts val="800"/>
              </a:spcAft>
              <a:buClrTx/>
              <a:buSzTx/>
              <a:buFontTx/>
              <a:buNone/>
              <a:tabLst/>
              <a:defRPr/>
            </a:pPr>
            <a:endParaRPr lang="en-US" sz="2400" i="0" dirty="0"/>
          </a:p>
          <a:p>
            <a:pPr marL="0" marR="0" lvl="0" indent="0" defTabSz="457200" eaLnBrk="1" fontAlgn="auto" latinLnBrk="0" hangingPunct="1">
              <a:lnSpc>
                <a:spcPct val="107000"/>
              </a:lnSpc>
              <a:spcBef>
                <a:spcPts val="0"/>
              </a:spcBef>
              <a:spcAft>
                <a:spcPts val="800"/>
              </a:spcAft>
              <a:buClrTx/>
              <a:buSzTx/>
              <a:buFontTx/>
              <a:buNone/>
              <a:tabLst/>
              <a:defRPr/>
            </a:pPr>
            <a:r>
              <a:rPr lang="en-US" sz="2000" i="0" dirty="0"/>
              <a:t>You can remove members from an open transmittal.  Uncheck the box next to the name and the  summary will recalculate.  To delete the whole transmittal, select “Delete Transmittal”.   &lt;1&gt;</a:t>
            </a:r>
          </a:p>
          <a:p>
            <a:pPr marL="0" marR="0" lvl="0" indent="0" defTabSz="457200" eaLnBrk="1" fontAlgn="auto" latinLnBrk="0" hangingPunct="1">
              <a:lnSpc>
                <a:spcPct val="107000"/>
              </a:lnSpc>
              <a:spcBef>
                <a:spcPts val="0"/>
              </a:spcBef>
              <a:spcAft>
                <a:spcPts val="800"/>
              </a:spcAft>
              <a:buClrTx/>
              <a:buSzTx/>
              <a:buFontTx/>
              <a:buNone/>
              <a:tabLst/>
              <a:defRPr/>
            </a:pPr>
            <a:endParaRPr lang="en-US" sz="2000" i="0" dirty="0"/>
          </a:p>
          <a:p>
            <a:pPr marL="0" marR="0" lvl="0" indent="0" algn="l" defTabSz="457200" rtl="0" eaLnBrk="1" fontAlgn="auto" latinLnBrk="0" hangingPunct="1">
              <a:lnSpc>
                <a:spcPct val="117999"/>
              </a:lnSpc>
              <a:spcBef>
                <a:spcPts val="0"/>
              </a:spcBef>
              <a:spcAft>
                <a:spcPts val="0"/>
              </a:spcAft>
              <a:buClrTx/>
              <a:buSzTx/>
              <a:buFontTx/>
              <a:buNone/>
              <a:tabLst/>
              <a:defRPr/>
            </a:pPr>
            <a:r>
              <a:rPr lang="en-US" sz="2000" i="0" dirty="0"/>
              <a:t>View members in the batch by clicking “List Selected”.  &lt;2&gt;</a:t>
            </a:r>
            <a:endParaRPr lang="en-US" dirty="0"/>
          </a:p>
        </p:txBody>
      </p:sp>
    </p:spTree>
    <p:extLst>
      <p:ext uri="{BB962C8B-B14F-4D97-AF65-F5344CB8AC3E}">
        <p14:creationId xmlns:p14="http://schemas.microsoft.com/office/powerpoint/2010/main" val="3529673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summary allows you to view the total amount due broken down by National, Department, Post, and district and county if necessary.  The total amount due is what will be charged to the account on file.</a:t>
            </a:r>
          </a:p>
          <a:p>
            <a:endParaRPr lang="en-US" dirty="0"/>
          </a:p>
          <a:p>
            <a:r>
              <a:rPr lang="en-US" dirty="0"/>
              <a:t>&lt;1&gt; The renewal year displays for review.  </a:t>
            </a:r>
          </a:p>
          <a:p>
            <a:endParaRPr lang="en-US" dirty="0"/>
          </a:p>
          <a:p>
            <a:r>
              <a:rPr lang="en-US" dirty="0"/>
              <a:t>&lt;2&gt; You can go back to add/modify the batch or click Finalize to proceed to payment information.  </a:t>
            </a:r>
          </a:p>
        </p:txBody>
      </p:sp>
    </p:spTree>
    <p:extLst>
      <p:ext uri="{BB962C8B-B14F-4D97-AF65-F5344CB8AC3E}">
        <p14:creationId xmlns:p14="http://schemas.microsoft.com/office/powerpoint/2010/main" val="2025676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Payment information must be entered when finalizing your first transmittal.  Enter the routing and bank account information.  The Account Holder’s name is the name of the post or squadron bank account.  The billing address is pulled from the post record. </a:t>
            </a:r>
          </a:p>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spcBef>
                <a:spcPts val="0"/>
              </a:spcBef>
              <a:spcAft>
                <a:spcPts val="0"/>
              </a:spcAft>
              <a:buSzPts val="1000"/>
              <a:buFont typeface="Symbol" panose="05050102010706020507" pitchFamily="18" charset="2"/>
              <a:buNone/>
              <a:tabLst>
                <a:tab pos="457200" algn="l"/>
              </a:tabLst>
            </a:pPr>
            <a:r>
              <a:rPr lang="en-US" sz="3600" i="0" dirty="0">
                <a:solidFill>
                  <a:srgbClr val="444444"/>
                </a:solidFill>
                <a:effectLst/>
                <a:latin typeface="Roboto" panose="02000000000000000000" pitchFamily="2" charset="0"/>
                <a:ea typeface="Times New Roman" panose="02020603050405020304" pitchFamily="18" charset="0"/>
                <a:cs typeface="Times New Roman" panose="02020603050405020304" pitchFamily="18" charset="0"/>
              </a:rPr>
              <a:t>Enter </a:t>
            </a:r>
            <a:r>
              <a:rPr lang="en-US" sz="3600" dirty="0">
                <a:solidFill>
                  <a:srgbClr val="444444"/>
                </a:solidFill>
                <a:effectLst/>
                <a:latin typeface="Roboto" panose="02000000000000000000" pitchFamily="2" charset="0"/>
                <a:ea typeface="Times New Roman" panose="02020603050405020304" pitchFamily="18" charset="0"/>
                <a:cs typeface="Times New Roman" panose="02020603050405020304" pitchFamily="18" charset="0"/>
              </a:rPr>
              <a:t>your financial institution’s routing and account number.  Routing numbers are 9 digits.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a:lnSpc>
                <a:spcPts val="1650"/>
              </a:lnSpc>
              <a:spcBef>
                <a:spcPts val="0"/>
              </a:spcBef>
              <a:spcAft>
                <a:spcPts val="0"/>
              </a:spcAft>
            </a:pPr>
            <a:r>
              <a:rPr lang="en-US" sz="3600" dirty="0">
                <a:solidFill>
                  <a:srgbClr val="444444"/>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3600" b="1"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r>
              <a:rPr lang="en-US" i="0" dirty="0"/>
              <a:t>Foreign posts and squadrons will have a credit card option to used with a US credit.  </a:t>
            </a:r>
          </a:p>
          <a:p>
            <a:endParaRPr lang="en-US" i="0" dirty="0"/>
          </a:p>
          <a:p>
            <a:pPr marL="0" marR="0" lvl="0" indent="0" defTabSz="457200" eaLnBrk="1" fontAlgn="auto" latinLnBrk="0" hangingPunct="1">
              <a:lnSpc>
                <a:spcPct val="117999"/>
              </a:lnSpc>
              <a:spcBef>
                <a:spcPts val="0"/>
              </a:spcBef>
              <a:spcAft>
                <a:spcPts val="0"/>
              </a:spcAft>
              <a:buClrTx/>
              <a:buSzTx/>
              <a:buFontTx/>
              <a:buNone/>
              <a:tabLst/>
              <a:defRPr/>
            </a:pPr>
            <a:r>
              <a:rPr lang="en-US" i="0" dirty="0"/>
              <a:t>&lt;2&gt; Payment information will be stored for future transmittals.  &lt;3&gt; Entering new payment information holds future transmittal from finalizing until the first transmittal completes.  This is to ensure all subsequent transmittals have valid bank information.</a:t>
            </a:r>
          </a:p>
          <a:p>
            <a:endParaRPr lang="en-US" i="0" dirty="0"/>
          </a:p>
          <a:p>
            <a:r>
              <a:rPr lang="en-US" i="0" dirty="0"/>
              <a:t>&lt;4&gt; Enter the bank account information and authorize the one-time charge by clicking the checkbox and Pay Now.</a:t>
            </a:r>
          </a:p>
          <a:p>
            <a:endParaRPr lang="en-US" i="0" dirty="0"/>
          </a:p>
          <a:p>
            <a:r>
              <a:rPr lang="en-US" i="0" dirty="0"/>
              <a:t>If you receive an error when entering payment information, contact your financial institution to verify ACH payment account information.</a:t>
            </a:r>
          </a:p>
        </p:txBody>
      </p:sp>
    </p:spTree>
    <p:extLst>
      <p:ext uri="{BB962C8B-B14F-4D97-AF65-F5344CB8AC3E}">
        <p14:creationId xmlns:p14="http://schemas.microsoft.com/office/powerpoint/2010/main" val="2126616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i="0" dirty="0"/>
              <a:t>Finalization of a transmittal produces a receipt number.  This is notification the transmittal has been received and is in process</a:t>
            </a:r>
            <a:r>
              <a:rPr lang="en-US" b="0" i="0" dirty="0"/>
              <a:t>.  </a:t>
            </a:r>
          </a:p>
          <a:p>
            <a:pPr marL="0" marR="0">
              <a:spcBef>
                <a:spcPts val="0"/>
              </a:spcBef>
              <a:spcAft>
                <a:spcPts val="0"/>
              </a:spcAft>
            </a:pPr>
            <a:endParaRPr lang="en-US" i="1" dirty="0"/>
          </a:p>
          <a:p>
            <a:r>
              <a:rPr lang="en-US" i="0" dirty="0"/>
              <a:t>To view the transmittal summary, and print the receipt, click  Print Transmittal Summary.</a:t>
            </a:r>
          </a:p>
        </p:txBody>
      </p:sp>
    </p:spTree>
    <p:extLst>
      <p:ext uri="{BB962C8B-B14F-4D97-AF65-F5344CB8AC3E}">
        <p14:creationId xmlns:p14="http://schemas.microsoft.com/office/powerpoint/2010/main" val="2878325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DA4C8-2428-5D94-CF4E-12A94A451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B0510-2A87-B6B2-5493-4B3A26B67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74F92-E566-345F-7981-C5983854C1E5}"/>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The receipt opens in another tab to print or Save this document for your records.  This information is also available in your transmittal </a:t>
            </a:r>
            <a:r>
              <a:rPr lang="en-US" b="0" i="0" dirty="0"/>
              <a:t>history.</a:t>
            </a:r>
          </a:p>
          <a:p>
            <a:pPr marL="0" marR="0" lvl="0" indent="0" defTabSz="457200" eaLnBrk="1" fontAlgn="auto" latinLnBrk="0" hangingPunct="1">
              <a:lnSpc>
                <a:spcPct val="117999"/>
              </a:lnSpc>
              <a:spcBef>
                <a:spcPts val="0"/>
              </a:spcBef>
              <a:spcAft>
                <a:spcPts val="0"/>
              </a:spcAft>
              <a:buClrTx/>
              <a:buSzTx/>
              <a:buFontTx/>
              <a:buNone/>
              <a:tabLst/>
              <a:defRPr/>
            </a:pPr>
            <a:endParaRPr lang="en-US" b="0" i="0" dirty="0"/>
          </a:p>
          <a:p>
            <a:pPr marL="0" marR="0" lvl="0" indent="0" defTabSz="457200" eaLnBrk="1" fontAlgn="auto" latinLnBrk="0" hangingPunct="1">
              <a:lnSpc>
                <a:spcPct val="117999"/>
              </a:lnSpc>
              <a:spcBef>
                <a:spcPts val="0"/>
              </a:spcBef>
              <a:spcAft>
                <a:spcPts val="0"/>
              </a:spcAft>
              <a:buClrTx/>
              <a:buSzTx/>
              <a:buFontTx/>
              <a:buNone/>
              <a:tabLst/>
              <a:defRPr/>
            </a:pPr>
            <a:r>
              <a:rPr lang="en-US" b="0" i="0" dirty="0"/>
              <a:t>The batch status is marked for posting until in completes.  &lt;1&gt; Transmittals take an average of 10 days to complete.  &lt;2&gt; While in pending status, c</a:t>
            </a:r>
            <a:r>
              <a:rPr lang="en-US" sz="2400" i="0" dirty="0">
                <a:effectLst/>
                <a:latin typeface="Calibri" panose="020F0502020204030204" pitchFamily="34" charset="0"/>
                <a:ea typeface="Calibri" panose="020F0502020204030204" pitchFamily="34" charset="0"/>
                <a:cs typeface="Times New Roman" panose="02020603050405020304" pitchFamily="18" charset="0"/>
              </a:rPr>
              <a:t>ounts are added to the National Target Date membership reports and are immediately available for Departments to add to their membership reports.  &lt;3&gt; Legion members do not receive renewal notices and it prevents them from renewing online that creates duplicate payments.</a:t>
            </a:r>
            <a:endParaRPr lang="en-US" b="0" i="0" dirty="0"/>
          </a:p>
          <a:p>
            <a:pPr marL="0" marR="0" lvl="0" indent="0" defTabSz="457200" eaLnBrk="1" fontAlgn="auto" latinLnBrk="0" hangingPunct="1">
              <a:lnSpc>
                <a:spcPct val="117999"/>
              </a:lnSpc>
              <a:spcBef>
                <a:spcPts val="0"/>
              </a:spcBef>
              <a:spcAft>
                <a:spcPts val="0"/>
              </a:spcAft>
              <a:buClrTx/>
              <a:buSzTx/>
              <a:buFontTx/>
              <a:buNone/>
              <a:tabLst/>
              <a:defRPr/>
            </a:pPr>
            <a:endParaRPr lang="en-US" b="1" i="0" dirty="0"/>
          </a:p>
          <a:p>
            <a:endParaRPr lang="en-US" dirty="0"/>
          </a:p>
        </p:txBody>
      </p:sp>
      <p:sp>
        <p:nvSpPr>
          <p:cNvPr id="4" name="Slide Number Placeholder 3">
            <a:extLst>
              <a:ext uri="{FF2B5EF4-FFF2-40B4-BE49-F238E27FC236}">
                <a16:creationId xmlns:a16="http://schemas.microsoft.com/office/drawing/2014/main" id="{C6D107F9-13A3-F7E7-213B-D5D7E4073C36}"/>
              </a:ext>
            </a:extLst>
          </p:cNvPr>
          <p:cNvSpPr>
            <a:spLocks noGrp="1"/>
          </p:cNvSpPr>
          <p:nvPr>
            <p:ph type="sldNum" sz="quarter" idx="5"/>
          </p:nvPr>
        </p:nvSpPr>
        <p:spPr/>
        <p:txBody>
          <a:bodyPr/>
          <a:lstStyle/>
          <a:p>
            <a:fld id="{DED9A413-938C-544F-8A29-8074E2BC8166}" type="slidenum">
              <a:rPr lang="en-US" smtClean="0"/>
              <a:t>19</a:t>
            </a:fld>
            <a:endParaRPr lang="en-US" dirty="0"/>
          </a:p>
        </p:txBody>
      </p:sp>
    </p:spTree>
    <p:extLst>
      <p:ext uri="{BB962C8B-B14F-4D97-AF65-F5344CB8AC3E}">
        <p14:creationId xmlns:p14="http://schemas.microsoft.com/office/powerpoint/2010/main" val="128022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Log into MyLegion.  All MyLegion accounts are registered to your individual member account using the primary email address on your record.  Do not register a myLegion account with an email used by a group or another member.  </a:t>
            </a:r>
          </a:p>
        </p:txBody>
      </p:sp>
    </p:spTree>
    <p:extLst>
      <p:ext uri="{BB962C8B-B14F-4D97-AF65-F5344CB8AC3E}">
        <p14:creationId xmlns:p14="http://schemas.microsoft.com/office/powerpoint/2010/main" val="241800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In group profile you can review the transmittal through Transmittal History.  </a:t>
            </a:r>
          </a:p>
        </p:txBody>
      </p:sp>
    </p:spTree>
    <p:extLst>
      <p:ext uri="{BB962C8B-B14F-4D97-AF65-F5344CB8AC3E}">
        <p14:creationId xmlns:p14="http://schemas.microsoft.com/office/powerpoint/2010/main" val="2761549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16B0C-5374-4BDE-261A-868B79A10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22CB2-2DA7-54C6-4001-320CB3AEF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0140A-FF91-65D7-45B1-2CD3C15090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Transmittal history includes reference number, membership year, status, actual number of members submitted and total amount.  Stated number and amount only applies to department and detachment transmittals.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Range search field, you can alter the history displayed.   Custom range pulls up date fields to set the range of history.  Online transmittal history is only available from April 1, 2021 to current.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Clicking on the transmittal number opens details including members in the batch, amount and status.</a:t>
            </a:r>
          </a:p>
        </p:txBody>
      </p:sp>
    </p:spTree>
    <p:extLst>
      <p:ext uri="{BB962C8B-B14F-4D97-AF65-F5344CB8AC3E}">
        <p14:creationId xmlns:p14="http://schemas.microsoft.com/office/powerpoint/2010/main" val="1453781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9CF10-10A3-A7D9-DD78-D21AC4412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BECC4-E4C3-DCB5-DCF7-5C179A85D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20758-DB35-A653-CA0B-5847CE9EF9AF}"/>
              </a:ext>
            </a:extLst>
          </p:cNvPr>
          <p:cNvSpPr>
            <a:spLocks noGrp="1"/>
          </p:cNvSpPr>
          <p:nvPr>
            <p:ph type="body" idx="1"/>
          </p:nvPr>
        </p:nvSpPr>
        <p:spPr/>
        <p:txBody>
          <a:bodyPr/>
          <a:lstStyle/>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Important information to know about online membership processing.</a:t>
            </a:r>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Payment information is entered when finalizing the first transmittal and stored for future batches.  A second transmittal cannot be finalized until the first completes.  This hold is to ensure payment information is stored correctly and to prevent multiple declines.  Attempting to finalize a transmittal prior to the first one completing will result in an error message.  This hold is activated each time new bank information is entered.</a:t>
            </a:r>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&lt;1&gt; Open batches are to be finalized within 14 days.  Reminders to submit are emailed to adjutants and are deleted if no action is taken.  All members in the transmittal will have to be re-entered in a new batch.</a:t>
            </a:r>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&lt;2&gt;  Pending transmittals in process must complete before any adjustments can be made.  Renewing a member for the incorrect membership year or any other adjustments are to be reported to your department. </a:t>
            </a:r>
          </a:p>
          <a:p>
            <a:pPr marL="0" marR="0">
              <a:lnSpc>
                <a:spcPct val="107000"/>
              </a:lnSpc>
              <a:spcBef>
                <a:spcPts val="0"/>
              </a:spcBef>
              <a:spcAft>
                <a:spcPts val="800"/>
              </a:spcAft>
            </a:pP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0" i="0" dirty="0">
                <a:effectLst/>
                <a:latin typeface="Calibri" panose="020F0502020204030204" pitchFamily="34" charset="0"/>
                <a:ea typeface="Calibri" panose="020F0502020204030204" pitchFamily="34" charset="0"/>
                <a:cs typeface="Times New Roman" panose="02020603050405020304" pitchFamily="18" charset="0"/>
              </a:rPr>
              <a:t>&lt;3&gt; Current processing time is an average of 10 days.  Member records are updated when the batch is posted.  Review transmittal history to view batch status.</a:t>
            </a:r>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&lt;4&gt; There is a $10,000 batch limit.  Amounts higher than that should be broken down to separate transmittals that meet the limit.</a:t>
            </a:r>
          </a:p>
          <a:p>
            <a:endParaRPr lang="en-US" dirty="0"/>
          </a:p>
        </p:txBody>
      </p:sp>
    </p:spTree>
    <p:extLst>
      <p:ext uri="{BB962C8B-B14F-4D97-AF65-F5344CB8AC3E}">
        <p14:creationId xmlns:p14="http://schemas.microsoft.com/office/powerpoint/2010/main" val="2872338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 typeface="Wingdings" panose="05000000000000000000" pitchFamily="2" charset="2"/>
              <a:buNone/>
              <a:tabLst/>
              <a:defRPr/>
            </a:pPr>
            <a:r>
              <a:rPr lang="en-US" sz="2800" i="0" dirty="0">
                <a:effectLst/>
                <a:latin typeface="Calibri" panose="020F0502020204030204" pitchFamily="34" charset="0"/>
                <a:ea typeface="Calibri" panose="020F0502020204030204" pitchFamily="34" charset="0"/>
                <a:cs typeface="Times New Roman" panose="02020603050405020304" pitchFamily="18" charset="0"/>
              </a:rPr>
              <a:t>Stored bank information can be updated when finalizing a transmittal. </a:t>
            </a:r>
            <a:r>
              <a:rPr lang="en-US" sz="3600" dirty="0"/>
              <a:t>On the payment window, select “Update Account Information”.</a:t>
            </a:r>
          </a:p>
          <a:p>
            <a:pPr marL="0" marR="0" lvl="0" indent="0" algn="l" defTabSz="457200" rtl="0" eaLnBrk="1" fontAlgn="auto" latinLnBrk="0" hangingPunct="1">
              <a:lnSpc>
                <a:spcPct val="117999"/>
              </a:lnSpc>
              <a:spcBef>
                <a:spcPts val="0"/>
              </a:spcBef>
              <a:spcAft>
                <a:spcPts val="0"/>
              </a:spcAft>
              <a:buClrTx/>
              <a:buSzTx/>
              <a:buFont typeface="Wingdings" panose="05000000000000000000" pitchFamily="2" charset="2"/>
              <a:buNone/>
              <a:tabLst/>
              <a:defRPr/>
            </a:pPr>
            <a:endParaRPr lang="en-US" sz="2800" dirty="0"/>
          </a:p>
          <a:p>
            <a:pPr marL="0" indent="0">
              <a:buFont typeface="Wingdings" panose="05000000000000000000" pitchFamily="2" charset="2"/>
              <a:buNone/>
            </a:pPr>
            <a:r>
              <a:rPr lang="en-US" sz="2800" i="0" dirty="0">
                <a:effectLst/>
                <a:latin typeface="Calibri" panose="020F0502020204030204" pitchFamily="34" charset="0"/>
                <a:ea typeface="Calibri" panose="020F0502020204030204" pitchFamily="34" charset="0"/>
                <a:cs typeface="Times New Roman" panose="02020603050405020304" pitchFamily="18" charset="0"/>
              </a:rPr>
              <a:t>&lt;1&gt; </a:t>
            </a:r>
            <a:r>
              <a:rPr lang="en-US" sz="2800" dirty="0"/>
              <a:t>Declined batches can be resubmitted.  Contact myLegion support for questions regarding declined batches.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000" i="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i="0" dirty="0">
                <a:effectLst/>
                <a:latin typeface="Calibri" panose="020F0502020204030204" pitchFamily="34" charset="0"/>
                <a:cs typeface="Times New Roman" panose="02020603050405020304" pitchFamily="18" charset="0"/>
              </a:rPr>
              <a:t>&lt;2&gt; Online membership processing is available for posts, squadrons, detachments and departments.  Distirct and County groups do not have this feature.</a:t>
            </a:r>
            <a:endParaRPr lang="en-US" i="0" dirty="0"/>
          </a:p>
          <a:p>
            <a:endParaRPr lang="en-US" dirty="0"/>
          </a:p>
        </p:txBody>
      </p:sp>
    </p:spTree>
    <p:extLst>
      <p:ext uri="{BB962C8B-B14F-4D97-AF65-F5344CB8AC3E}">
        <p14:creationId xmlns:p14="http://schemas.microsoft.com/office/powerpoint/2010/main" val="3732693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r>
              <a:rPr lang="en-US" sz="1400" i="0" dirty="0"/>
              <a:t>Learn more about MyLegion using “Find Help”, view the link How to use MyLegion.org.  </a:t>
            </a:r>
          </a:p>
        </p:txBody>
      </p:sp>
    </p:spTree>
    <p:extLst>
      <p:ext uri="{BB962C8B-B14F-4D97-AF65-F5344CB8AC3E}">
        <p14:creationId xmlns:p14="http://schemas.microsoft.com/office/powerpoint/2010/main" val="3854517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your member account and groups in MyLegion.    </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25</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dirty="0">
                <a:solidFill>
                  <a:srgbClr val="0070C0"/>
                </a:solidFill>
              </a:rPr>
              <a:t>Contact your department or national MyLegion support to assist with </a:t>
            </a:r>
            <a:r>
              <a:rPr lang="en-US" sz="2400">
                <a:solidFill>
                  <a:srgbClr val="0070C0"/>
                </a:solidFill>
              </a:rPr>
              <a:t>any questions or </a:t>
            </a:r>
            <a:r>
              <a:rPr lang="en-US" sz="2400" dirty="0">
                <a:solidFill>
                  <a:srgbClr val="0070C0"/>
                </a:solidFill>
              </a:rPr>
              <a:t>help with MyLegion.</a:t>
            </a:r>
          </a:p>
          <a:p>
            <a:endParaRPr lang="en-US" dirty="0"/>
          </a:p>
        </p:txBody>
      </p:sp>
    </p:spTree>
    <p:extLst>
      <p:ext uri="{BB962C8B-B14F-4D97-AF65-F5344CB8AC3E}">
        <p14:creationId xmlns:p14="http://schemas.microsoft.com/office/powerpoint/2010/main" val="427997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When you log into MyLegion your My Account page displays information about your individual membership.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Adjutants and commanders of posts, squadrons, districts, counties, departments and detachments will have a My Groups menu when they are record in national’s membership system.  The group menu is related to your position as an adjutant and commander.  Members who have been assigned permission by one of the administrative officers will also have a My Groups menu.  My groups is the administrative side of myLegion.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post adjutant and has 4 groups by default.  &lt;1&gt; Legion leadership have access to both Legion and Sons of the American Legion groups.  Officer groups are view only to see contact information for officers on file.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Clicking on the group will navigate you to the administrative side of MyLegion.  To process membership, begin by going to the post or squadron group.  In this example, we will select the post group.</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15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The group profile window includes a menu with administrative tools.  Membership processing allows you to submit transmittals and view transmittal history.  &lt;1&gt;</a:t>
            </a:r>
          </a:p>
          <a:p>
            <a:pPr marL="0" marR="0" lvl="0" indent="0" defTabSz="457200" eaLnBrk="1" fontAlgn="auto" latinLnBrk="0" hangingPunct="1">
              <a:lnSpc>
                <a:spcPct val="117999"/>
              </a:lnSpc>
              <a:spcBef>
                <a:spcPts val="0"/>
              </a:spcBef>
              <a:spcAft>
                <a:spcPts val="0"/>
              </a:spcAft>
              <a:buClrTx/>
              <a:buSzTx/>
              <a:buFontTx/>
              <a:buNone/>
              <a:tabLst/>
              <a:defRPr/>
            </a:pPr>
            <a:endParaRPr lang="en-US" i="0" dirty="0"/>
          </a:p>
          <a:p>
            <a:pPr marL="0" marR="0" lvl="0" indent="0" defTabSz="457200" eaLnBrk="1" fontAlgn="auto" latinLnBrk="0" hangingPunct="1">
              <a:lnSpc>
                <a:spcPct val="117999"/>
              </a:lnSpc>
              <a:spcBef>
                <a:spcPts val="0"/>
              </a:spcBef>
              <a:spcAft>
                <a:spcPts val="0"/>
              </a:spcAft>
              <a:buClrTx/>
              <a:buSzTx/>
              <a:buFontTx/>
              <a:buNone/>
              <a:tabLst/>
              <a:defRPr/>
            </a:pPr>
            <a:r>
              <a:rPr lang="en-US" i="0" dirty="0"/>
              <a:t>Create a transmittal by going to Process Membership.  You can also access membership processing through View Members. Either option opens the Members window.</a:t>
            </a:r>
          </a:p>
          <a:p>
            <a:pPr marL="0" marR="0" lvl="0" indent="0" defTabSz="457200" eaLnBrk="1" fontAlgn="auto" latinLnBrk="0" hangingPunct="1">
              <a:lnSpc>
                <a:spcPct val="117999"/>
              </a:lnSpc>
              <a:spcBef>
                <a:spcPts val="0"/>
              </a:spcBef>
              <a:spcAft>
                <a:spcPts val="0"/>
              </a:spcAft>
              <a:buClrTx/>
              <a:buSzTx/>
              <a:buFontTx/>
              <a:buNone/>
              <a:tabLst/>
              <a:defRPr/>
            </a:pPr>
            <a:endParaRPr lang="en-US" i="0" dirty="0"/>
          </a:p>
          <a:p>
            <a:pPr marL="0" marR="0" lvl="0" indent="0" defTabSz="457200" eaLnBrk="1" fontAlgn="auto" latinLnBrk="0" hangingPunct="1">
              <a:lnSpc>
                <a:spcPct val="117999"/>
              </a:lnSpc>
              <a:spcBef>
                <a:spcPts val="0"/>
              </a:spcBef>
              <a:spcAft>
                <a:spcPts val="0"/>
              </a:spcAft>
              <a:buClrTx/>
              <a:buSzTx/>
              <a:buFontTx/>
              <a:buNone/>
              <a:tabLst/>
              <a:defRPr/>
            </a:pPr>
            <a:r>
              <a:rPr lang="en-US" sz="2000" i="0" dirty="0">
                <a:effectLst/>
                <a:latin typeface="Calibri" panose="020F0502020204030204" pitchFamily="34" charset="0"/>
                <a:ea typeface="Calibri" panose="020F0502020204030204" pitchFamily="34" charset="0"/>
                <a:cs typeface="Times New Roman" panose="02020603050405020304" pitchFamily="18" charset="0"/>
              </a:rPr>
              <a:t>In this example, we will add and finalize a post transmittal.  The post is selected in group menu, click Process Membership.    </a:t>
            </a:r>
            <a:endParaRPr lang="en-US" i="0" dirty="0"/>
          </a:p>
          <a:p>
            <a:pPr marL="0" marR="0" lvl="0" indent="0" defTabSz="457200" eaLnBrk="1" fontAlgn="auto" latinLnBrk="0" hangingPunct="1">
              <a:lnSpc>
                <a:spcPct val="117999"/>
              </a:lnSpc>
              <a:spcBef>
                <a:spcPts val="0"/>
              </a:spcBef>
              <a:spcAft>
                <a:spcPts val="0"/>
              </a:spcAft>
              <a:buClrTx/>
              <a:buSzTx/>
              <a:buFontTx/>
              <a:buNone/>
              <a:tabLst/>
              <a:defRPr/>
            </a:pPr>
            <a:endParaRPr lang="en-US" i="0"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356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The members window allows you to search and view members.   The list includes all current, expired, future paid members, active and deceased. </a:t>
            </a:r>
          </a:p>
          <a:p>
            <a:pPr marL="0" marR="0" lvl="0" indent="0" defTabSz="457200" eaLnBrk="1" fontAlgn="auto" latinLnBrk="0" hangingPunct="1">
              <a:lnSpc>
                <a:spcPct val="117999"/>
              </a:lnSpc>
              <a:spcBef>
                <a:spcPts val="0"/>
              </a:spcBef>
              <a:spcAft>
                <a:spcPts val="0"/>
              </a:spcAft>
              <a:buClrTx/>
              <a:buSzTx/>
              <a:buFontTx/>
              <a:buNone/>
              <a:tabLst/>
              <a:defRPr/>
            </a:pPr>
            <a:endParaRPr lang="en-US" i="0" dirty="0"/>
          </a:p>
          <a:p>
            <a:pPr marL="0" marR="0" lvl="0" indent="0" defTabSz="457200" eaLnBrk="1" fontAlgn="auto" latinLnBrk="0" hangingPunct="1">
              <a:lnSpc>
                <a:spcPct val="117999"/>
              </a:lnSpc>
              <a:spcBef>
                <a:spcPts val="0"/>
              </a:spcBef>
              <a:spcAft>
                <a:spcPts val="0"/>
              </a:spcAft>
              <a:buClrTx/>
              <a:buSzTx/>
              <a:buFontTx/>
              <a:buNone/>
              <a:tabLst/>
              <a:defRPr/>
            </a:pPr>
            <a:r>
              <a:rPr lang="en-US" i="0" dirty="0"/>
              <a:t>This listing displays the Paid Through Year.  Members paid for the current membership year or years greater than the current membership year, are not eligible for renewal and will not be in renewal list.   Members with a LPY greater than the current membership year are members who have purchased multi-year renewal.  </a:t>
            </a:r>
          </a:p>
          <a:p>
            <a:pPr marL="0" marR="0" lvl="0" indent="0" defTabSz="457200" eaLnBrk="1" fontAlgn="auto" latinLnBrk="0" hangingPunct="1">
              <a:lnSpc>
                <a:spcPct val="117999"/>
              </a:lnSpc>
              <a:spcBef>
                <a:spcPts val="0"/>
              </a:spcBef>
              <a:spcAft>
                <a:spcPts val="0"/>
              </a:spcAft>
              <a:buClrTx/>
              <a:buSzTx/>
              <a:buFontTx/>
              <a:buNone/>
              <a:tabLst/>
              <a:defRPr/>
            </a:pPr>
            <a:endParaRPr lang="en-US" i="0" dirty="0"/>
          </a:p>
          <a:p>
            <a:pPr marL="0" marR="0" lvl="0" indent="0" defTabSz="457200" eaLnBrk="1" fontAlgn="auto" latinLnBrk="0" hangingPunct="1">
              <a:lnSpc>
                <a:spcPct val="117999"/>
              </a:lnSpc>
              <a:spcBef>
                <a:spcPts val="0"/>
              </a:spcBef>
              <a:spcAft>
                <a:spcPts val="0"/>
              </a:spcAft>
              <a:buClrTx/>
              <a:buSzTx/>
              <a:buFontTx/>
              <a:buNone/>
              <a:tabLst/>
              <a:defRPr/>
            </a:pPr>
            <a:r>
              <a:rPr lang="en-US" i="0" dirty="0"/>
              <a:t>&lt;2&gt;  Online membership processing is not available to district and county leadership and will not see the Add/Modify button.  To begin a transmittal, click “Add/Modify Transmittal”.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6612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post transmittal page open to begin adding members to the batch. </a:t>
            </a:r>
            <a:r>
              <a:rPr lang="en-US" sz="2400" i="0" dirty="0">
                <a:effectLst/>
                <a:latin typeface="Calibri" panose="020F0502020204030204" pitchFamily="34" charset="0"/>
                <a:ea typeface="Calibri" panose="020F0502020204030204" pitchFamily="34" charset="0"/>
                <a:cs typeface="Times New Roman" panose="02020603050405020304" pitchFamily="18" charset="0"/>
              </a:rPr>
              <a:t>The transmittal summary  includes transmittal status, number of cards, and per capita allocations and total amount due.  Total amount includes national and department only.  These amounts do not display until a member is added to the batch,  The summary area recalculates with each entry.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&lt;1&gt; Search options allow you to quickly search a member by ID or name.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&lt;2&gt;  The renewal list is alphabetic and displays renewal orders that can be fulfilled.  </a:t>
            </a:r>
            <a:endParaRPr lang="en-US" dirty="0"/>
          </a:p>
        </p:txBody>
      </p:sp>
    </p:spTree>
    <p:extLst>
      <p:ext uri="{BB962C8B-B14F-4D97-AF65-F5344CB8AC3E}">
        <p14:creationId xmlns:p14="http://schemas.microsoft.com/office/powerpoint/2010/main" val="2361133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i="0" dirty="0">
                <a:effectLst/>
                <a:latin typeface="Segoe UI" panose="020B0502040204020203" pitchFamily="34" charset="0"/>
                <a:cs typeface="Times New Roman" panose="02020603050405020304" pitchFamily="18" charset="0"/>
              </a:rPr>
              <a:t>Renew members by searching for a renewal and checking the box.</a:t>
            </a:r>
          </a:p>
          <a:p>
            <a:endParaRPr lang="en-US" sz="2000" i="0" dirty="0">
              <a:effectLst/>
              <a:latin typeface="Segoe UI" panose="020B0502040204020203" pitchFamily="34" charset="0"/>
              <a:cs typeface="Times New Roman" panose="02020603050405020304" pitchFamily="18" charset="0"/>
            </a:endParaRPr>
          </a:p>
          <a:p>
            <a:pPr marL="0" marR="0" lvl="0" indent="0" algn="l" defTabSz="457200" rtl="0" eaLnBrk="1" fontAlgn="auto" latinLnBrk="0" hangingPunct="1">
              <a:lnSpc>
                <a:spcPct val="117999"/>
              </a:lnSpc>
              <a:spcBef>
                <a:spcPts val="0"/>
              </a:spcBef>
              <a:spcAft>
                <a:spcPts val="0"/>
              </a:spcAft>
              <a:buClrTx/>
              <a:buSzTx/>
              <a:buFontTx/>
              <a:buNone/>
              <a:tabLst/>
              <a:defRPr/>
            </a:pPr>
            <a:r>
              <a:rPr lang="en-US" sz="2000" i="0" dirty="0">
                <a:effectLst/>
                <a:latin typeface="Segoe UI" panose="020B0502040204020203" pitchFamily="34" charset="0"/>
                <a:cs typeface="Times New Roman" panose="02020603050405020304" pitchFamily="18" charset="0"/>
              </a:rPr>
              <a:t>&lt;1&gt;  You can search a member by name or ID.  </a:t>
            </a:r>
            <a:r>
              <a:rPr lang="en-US" sz="1400" i="0" dirty="0">
                <a:effectLst/>
                <a:latin typeface="Calibri" panose="020F0502020204030204" pitchFamily="34" charset="0"/>
                <a:ea typeface="Calibri" panose="020F0502020204030204" pitchFamily="34" charset="0"/>
                <a:cs typeface="Times New Roman" panose="02020603050405020304" pitchFamily="18" charset="0"/>
              </a:rPr>
              <a:t>The scan member ID field is for departments and large posts using bar code scanners.  This allows you to scan the barcode from the membership card to auto enter in the field. </a:t>
            </a:r>
            <a:r>
              <a:rPr lang="en-US" sz="2000" i="0" dirty="0">
                <a:effectLst/>
                <a:latin typeface="Segoe UI" panose="020B0502040204020203" pitchFamily="34" charset="0"/>
                <a:ea typeface="Calibri" panose="020F0502020204030204" pitchFamily="34" charset="0"/>
                <a:cs typeface="Times New Roman" panose="02020603050405020304" pitchFamily="18" charset="0"/>
              </a:rPr>
              <a:t>  </a:t>
            </a:r>
            <a:r>
              <a:rPr lang="en-US" sz="2000" i="0" dirty="0">
                <a:effectLst/>
                <a:latin typeface="Segoe UI" panose="020B0502040204020203" pitchFamily="34" charset="0"/>
                <a:cs typeface="Times New Roman" panose="02020603050405020304" pitchFamily="18" charset="0"/>
              </a:rPr>
              <a:t>However, y</a:t>
            </a:r>
            <a:r>
              <a:rPr lang="en-US" sz="2000" dirty="0">
                <a:effectLst/>
                <a:latin typeface="Segoe UI" panose="020B0502040204020203" pitchFamily="34" charset="0"/>
              </a:rPr>
              <a:t>ou don't have to use a scanner to utilize the "Scan Member Id" box; you can just type the ID and hit enter and it will add the member to the transmittal</a:t>
            </a:r>
            <a:r>
              <a:rPr lang="en-US" sz="1400" dirty="0">
                <a:effectLst/>
                <a:latin typeface="Segoe UI" panose="020B0502040204020203" pitchFamily="34" charset="0"/>
              </a:rPr>
              <a:t>.   Using </a:t>
            </a:r>
            <a:r>
              <a:rPr lang="en-US" sz="2000" dirty="0">
                <a:effectLst/>
                <a:latin typeface="Segoe UI" panose="020B0502040204020203" pitchFamily="34" charset="0"/>
              </a:rPr>
              <a:t> 'Scan Member Id' box applies the current campaign membership year and saves the record to the batch. </a:t>
            </a:r>
            <a:r>
              <a:rPr lang="en-US" sz="1400" i="0" dirty="0">
                <a:effectLst/>
                <a:latin typeface="Calibri" panose="020F0502020204030204" pitchFamily="34" charset="0"/>
                <a:cs typeface="Times New Roman" panose="02020603050405020304" pitchFamily="18" charset="0"/>
              </a:rPr>
              <a:t>  </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493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2000" i="0" dirty="0">
                <a:effectLst/>
                <a:latin typeface="Segoe UI" panose="020B0502040204020203" pitchFamily="34" charset="0"/>
                <a:cs typeface="Times New Roman" panose="02020603050405020304" pitchFamily="18" charset="0"/>
              </a:rPr>
              <a:t>The renewal list is alphabetical and </a:t>
            </a:r>
            <a:r>
              <a:rPr lang="en-US" sz="2000" i="0" dirty="0">
                <a:effectLst/>
                <a:latin typeface="Calibri" panose="020F0502020204030204" pitchFamily="34" charset="0"/>
                <a:ea typeface="Calibri" panose="020F0502020204030204" pitchFamily="34" charset="0"/>
                <a:cs typeface="Times New Roman" panose="02020603050405020304" pitchFamily="18" charset="0"/>
              </a:rPr>
              <a:t>only displays members eligible for renewal. Members paid for the current membership campaign year will not display in this listing. </a:t>
            </a:r>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dirty="0">
                <a:effectLst/>
                <a:latin typeface="Calibri" panose="020F0502020204030204" pitchFamily="34" charset="0"/>
                <a:ea typeface="Calibri" panose="020F0502020204030204" pitchFamily="34" charset="0"/>
                <a:cs typeface="Times New Roman" panose="02020603050405020304" pitchFamily="18" charset="0"/>
              </a:rPr>
              <a:t>Expired members with more than one eligible renewal year will have a line for each one.  &lt;1&gt; always note the renewal year column when adding to the batch.  You can submit both years in the same batch.  Current dues rates will be applied to past membership year payments. </a:t>
            </a:r>
            <a:endParaRPr lang="en-US" sz="2000" i="0" dirty="0"/>
          </a:p>
          <a:p>
            <a:endParaRPr lang="en-US" sz="2000" dirty="0"/>
          </a:p>
          <a:p>
            <a:pPr marL="0" marR="0" lvl="0" indent="0" defTabSz="457200" eaLnBrk="1" fontAlgn="auto" latinLnBrk="0" hangingPunct="1">
              <a:lnSpc>
                <a:spcPct val="117999"/>
              </a:lnSpc>
              <a:spcBef>
                <a:spcPts val="0"/>
              </a:spcBef>
              <a:spcAft>
                <a:spcPts val="0"/>
              </a:spcAft>
              <a:buClrTx/>
              <a:buSzTx/>
              <a:buFontTx/>
              <a:buNone/>
              <a:tabLst/>
              <a:defRPr/>
            </a:pPr>
            <a:r>
              <a:rPr lang="en-US" sz="2000" i="0" dirty="0">
                <a:effectLst/>
                <a:latin typeface="Calibri" panose="020F0502020204030204" pitchFamily="34" charset="0"/>
                <a:ea typeface="Calibri" panose="020F0502020204030204" pitchFamily="34" charset="0"/>
                <a:cs typeface="Times New Roman" panose="02020603050405020304" pitchFamily="18" charset="0"/>
              </a:rPr>
              <a:t>&lt;2&gt; If you do not find the member to renew, the member is either already paid, in a pending transmittal, transferred out of your post, or expired for greater than 2 years.  Tools available to determine the members status are located in Transmittal History, Current Roster, and Roster Updates.</a:t>
            </a:r>
          </a:p>
          <a:p>
            <a:endParaRPr lang="en-US" sz="2000" dirty="0"/>
          </a:p>
          <a:p>
            <a:r>
              <a:rPr lang="en-US" sz="2000" dirty="0"/>
              <a:t>Back dues can be processed through your department at the current dues rate.  </a:t>
            </a:r>
            <a:endParaRPr lang="en-US" dirty="0"/>
          </a:p>
        </p:txBody>
      </p:sp>
    </p:spTree>
    <p:extLst>
      <p:ext uri="{BB962C8B-B14F-4D97-AF65-F5344CB8AC3E}">
        <p14:creationId xmlns:p14="http://schemas.microsoft.com/office/powerpoint/2010/main" val="340891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a renewal, check the box next to the name for the correct renewal year.  In this example I’ve checked a renewal for 2025.  Even though he has a 2024 renewal available.  Skipping a renewal year will reset his continuous year membership.   At some point if he decides to pay for 2024, you can submit him as long as a renewal order exists.  Because the renewals were not done in consecutive order, contact your department or go into his member record and adjust his continuous years.</a:t>
            </a:r>
          </a:p>
          <a:p>
            <a:endParaRPr lang="en-US" dirty="0"/>
          </a:p>
          <a:p>
            <a:r>
              <a:rPr lang="en-US" dirty="0"/>
              <a:t>The transmittal status is not saved.  Click save and the status becomes open.  &lt;1&gt;  Exiting this area without saving the batch will result in re-entry.  You will have 14 days to submit the open batch.  If the open batch is not finalized within 14 days the batch is removed and all members will have to be re-entered.  Reminder notifications are sent to post email address and the adjutant.</a:t>
            </a:r>
          </a:p>
          <a:p>
            <a:endParaRPr lang="en-US" dirty="0"/>
          </a:p>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Continue renewing members by searching the member and  checking the renewal year.  Save each entry as you go if not using scan member ID.  Using scan member ID automatically saves.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0" dirty="0"/>
          </a:p>
          <a:p>
            <a:endParaRPr lang="en-US" dirty="0"/>
          </a:p>
        </p:txBody>
      </p:sp>
    </p:spTree>
    <p:extLst>
      <p:ext uri="{BB962C8B-B14F-4D97-AF65-F5344CB8AC3E}">
        <p14:creationId xmlns:p14="http://schemas.microsoft.com/office/powerpoint/2010/main" val="449549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82" r:id="rId1"/>
    <p:sldLayoutId id="2147483781" r:id="rId2"/>
    <p:sldLayoutId id="214748378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1.xml"/><Relationship Id="rId5" Type="http://schemas.openxmlformats.org/officeDocument/2006/relationships/image" Target="../media/image41.tiff"/><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881083" y="3041614"/>
            <a:ext cx="7847013" cy="1309934"/>
          </a:xfrm>
        </p:spPr>
        <p:txBody>
          <a:bodyPr/>
          <a:lstStyle/>
          <a:p>
            <a:r>
              <a:rPr lang="en-US" dirty="0"/>
              <a:t>MYLEGION: ONLINE MEMBERSHIP PROCESSING</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881083" y="5145472"/>
            <a:ext cx="8982563" cy="987970"/>
          </a:xfrm>
        </p:spPr>
        <p:txBody>
          <a:bodyPr/>
          <a:lstStyle/>
          <a:p>
            <a:r>
              <a:rPr lang="en-US" dirty="0"/>
              <a:t>Renew, transfer and add new members.</a:t>
            </a:r>
          </a:p>
          <a:p>
            <a:endParaRPr lang="en-US" dirty="0"/>
          </a:p>
          <a:p>
            <a:pPr algn="r"/>
            <a:r>
              <a:rPr lang="en-US" dirty="0"/>
              <a:t>July 2024</a:t>
            </a:r>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53F2F2A-8E5B-E0F1-B49E-3506E4F1B0D7}"/>
              </a:ext>
            </a:extLst>
          </p:cNvPr>
          <p:cNvSpPr>
            <a:spLocks noGrp="1"/>
          </p:cNvSpPr>
          <p:nvPr>
            <p:ph type="body" sz="quarter" idx="10"/>
          </p:nvPr>
        </p:nvSpPr>
        <p:spPr/>
        <p:txBody>
          <a:bodyPr>
            <a:normAutofit lnSpcReduction="10000"/>
          </a:bodyPr>
          <a:lstStyle/>
          <a:p>
            <a:r>
              <a:rPr lang="en-US" dirty="0"/>
              <a:t>TRANSFER</a:t>
            </a:r>
          </a:p>
        </p:txBody>
      </p:sp>
      <p:grpSp>
        <p:nvGrpSpPr>
          <p:cNvPr id="26" name="Group 25">
            <a:extLst>
              <a:ext uri="{FF2B5EF4-FFF2-40B4-BE49-F238E27FC236}">
                <a16:creationId xmlns:a16="http://schemas.microsoft.com/office/drawing/2014/main" id="{935E0A47-4988-851B-2577-1C6DFD1AD666}"/>
              </a:ext>
            </a:extLst>
          </p:cNvPr>
          <p:cNvGrpSpPr/>
          <p:nvPr/>
        </p:nvGrpSpPr>
        <p:grpSpPr>
          <a:xfrm>
            <a:off x="6566787" y="-23906"/>
            <a:ext cx="10029573" cy="8086949"/>
            <a:chOff x="6566787" y="-23906"/>
            <a:chExt cx="10029573" cy="8086949"/>
          </a:xfrm>
        </p:grpSpPr>
        <p:pic>
          <p:nvPicPr>
            <p:cNvPr id="24" name="Picture 23">
              <a:extLst>
                <a:ext uri="{FF2B5EF4-FFF2-40B4-BE49-F238E27FC236}">
                  <a16:creationId xmlns:a16="http://schemas.microsoft.com/office/drawing/2014/main" id="{6E2C1356-A6B3-FFCC-A7D2-8F9267BA1840}"/>
                </a:ext>
              </a:extLst>
            </p:cNvPr>
            <p:cNvPicPr>
              <a:picLocks noChangeAspect="1"/>
            </p:cNvPicPr>
            <p:nvPr/>
          </p:nvPicPr>
          <p:blipFill>
            <a:blip r:embed="rId3"/>
            <a:stretch>
              <a:fillRect/>
            </a:stretch>
          </p:blipFill>
          <p:spPr>
            <a:xfrm>
              <a:off x="6566787" y="-23906"/>
              <a:ext cx="10029573" cy="8086949"/>
            </a:xfrm>
            <a:prstGeom prst="rect">
              <a:avLst/>
            </a:prstGeom>
          </p:spPr>
        </p:pic>
        <p:grpSp>
          <p:nvGrpSpPr>
            <p:cNvPr id="25" name="Group 24">
              <a:extLst>
                <a:ext uri="{FF2B5EF4-FFF2-40B4-BE49-F238E27FC236}">
                  <a16:creationId xmlns:a16="http://schemas.microsoft.com/office/drawing/2014/main" id="{687A5719-5786-0B51-D9C3-9C5E651A8E32}"/>
                </a:ext>
              </a:extLst>
            </p:cNvPr>
            <p:cNvGrpSpPr/>
            <p:nvPr/>
          </p:nvGrpSpPr>
          <p:grpSpPr>
            <a:xfrm>
              <a:off x="7060080" y="5028695"/>
              <a:ext cx="1000032" cy="3030564"/>
              <a:chOff x="7060080" y="5028695"/>
              <a:chExt cx="1000032" cy="3030564"/>
            </a:xfrm>
          </p:grpSpPr>
          <p:sp>
            <p:nvSpPr>
              <p:cNvPr id="11" name="TextBox 10">
                <a:extLst>
                  <a:ext uri="{FF2B5EF4-FFF2-40B4-BE49-F238E27FC236}">
                    <a16:creationId xmlns:a16="http://schemas.microsoft.com/office/drawing/2014/main" id="{1586D673-7156-1D76-44E3-9F4C68C1B5F1}"/>
                  </a:ext>
                </a:extLst>
              </p:cNvPr>
              <p:cNvSpPr txBox="1"/>
              <p:nvPr/>
            </p:nvSpPr>
            <p:spPr>
              <a:xfrm>
                <a:off x="7060081" y="5964947"/>
                <a:ext cx="934100" cy="206316"/>
              </a:xfrm>
              <a:prstGeom prst="rect">
                <a:avLst/>
              </a:prstGeom>
              <a:solidFill>
                <a:schemeClr val="accent2"/>
              </a:solidFill>
            </p:spPr>
            <p:txBody>
              <a:bodyPr wrap="square" rtlCol="0">
                <a:spAutoFit/>
              </a:bodyPr>
              <a:lstStyle/>
              <a:p>
                <a:pPr algn="l"/>
                <a:r>
                  <a:rPr lang="en-US" sz="600" dirty="0"/>
                  <a:t>000123456783</a:t>
                </a:r>
                <a:endParaRPr lang="en-US" sz="800" dirty="0"/>
              </a:p>
            </p:txBody>
          </p:sp>
          <p:sp>
            <p:nvSpPr>
              <p:cNvPr id="12" name="TextBox 11">
                <a:extLst>
                  <a:ext uri="{FF2B5EF4-FFF2-40B4-BE49-F238E27FC236}">
                    <a16:creationId xmlns:a16="http://schemas.microsoft.com/office/drawing/2014/main" id="{C168D074-46DE-653F-A5D2-384AEB26D00B}"/>
                  </a:ext>
                </a:extLst>
              </p:cNvPr>
              <p:cNvSpPr txBox="1"/>
              <p:nvPr/>
            </p:nvSpPr>
            <p:spPr>
              <a:xfrm>
                <a:off x="7060081" y="5028695"/>
                <a:ext cx="934100" cy="206316"/>
              </a:xfrm>
              <a:prstGeom prst="rect">
                <a:avLst/>
              </a:prstGeom>
              <a:solidFill>
                <a:schemeClr val="bg1">
                  <a:lumMod val="95000"/>
                </a:schemeClr>
              </a:solidFill>
            </p:spPr>
            <p:txBody>
              <a:bodyPr wrap="square" rtlCol="0">
                <a:spAutoFit/>
              </a:bodyPr>
              <a:lstStyle/>
              <a:p>
                <a:pPr algn="l"/>
                <a:r>
                  <a:rPr lang="en-US" sz="600" dirty="0"/>
                  <a:t>000123456783</a:t>
                </a:r>
                <a:endParaRPr lang="en-US" sz="800" dirty="0"/>
              </a:p>
            </p:txBody>
          </p:sp>
          <p:sp>
            <p:nvSpPr>
              <p:cNvPr id="13" name="TextBox 12">
                <a:extLst>
                  <a:ext uri="{FF2B5EF4-FFF2-40B4-BE49-F238E27FC236}">
                    <a16:creationId xmlns:a16="http://schemas.microsoft.com/office/drawing/2014/main" id="{220CDAC2-70DD-67EB-5D69-808515E34192}"/>
                  </a:ext>
                </a:extLst>
              </p:cNvPr>
              <p:cNvSpPr txBox="1"/>
              <p:nvPr/>
            </p:nvSpPr>
            <p:spPr>
              <a:xfrm>
                <a:off x="7060081" y="5681629"/>
                <a:ext cx="934100" cy="206316"/>
              </a:xfrm>
              <a:prstGeom prst="rect">
                <a:avLst/>
              </a:prstGeom>
              <a:solidFill>
                <a:schemeClr val="bg1">
                  <a:lumMod val="95000"/>
                </a:schemeClr>
              </a:solidFill>
            </p:spPr>
            <p:txBody>
              <a:bodyPr wrap="square" rtlCol="0">
                <a:spAutoFit/>
              </a:bodyPr>
              <a:lstStyle/>
              <a:p>
                <a:pPr algn="l"/>
                <a:r>
                  <a:rPr lang="en-US" sz="600" dirty="0"/>
                  <a:t>000123456782</a:t>
                </a:r>
                <a:endParaRPr lang="en-US" sz="800" dirty="0"/>
              </a:p>
            </p:txBody>
          </p:sp>
          <p:sp>
            <p:nvSpPr>
              <p:cNvPr id="14" name="TextBox 13">
                <a:extLst>
                  <a:ext uri="{FF2B5EF4-FFF2-40B4-BE49-F238E27FC236}">
                    <a16:creationId xmlns:a16="http://schemas.microsoft.com/office/drawing/2014/main" id="{CED28C6B-968F-02FE-3E0A-C20E5B4DE176}"/>
                  </a:ext>
                </a:extLst>
              </p:cNvPr>
              <p:cNvSpPr txBox="1"/>
              <p:nvPr/>
            </p:nvSpPr>
            <p:spPr>
              <a:xfrm>
                <a:off x="7060081" y="5351661"/>
                <a:ext cx="934100" cy="206316"/>
              </a:xfrm>
              <a:prstGeom prst="rect">
                <a:avLst/>
              </a:prstGeom>
              <a:solidFill>
                <a:schemeClr val="bg1"/>
              </a:solidFill>
            </p:spPr>
            <p:txBody>
              <a:bodyPr wrap="square" rtlCol="0">
                <a:spAutoFit/>
              </a:bodyPr>
              <a:lstStyle/>
              <a:p>
                <a:pPr algn="l"/>
                <a:r>
                  <a:rPr lang="en-US" sz="600" dirty="0"/>
                  <a:t>000123456784</a:t>
                </a:r>
                <a:endParaRPr lang="en-US" sz="800" dirty="0"/>
              </a:p>
            </p:txBody>
          </p:sp>
          <p:sp>
            <p:nvSpPr>
              <p:cNvPr id="15" name="TextBox 14">
                <a:extLst>
                  <a:ext uri="{FF2B5EF4-FFF2-40B4-BE49-F238E27FC236}">
                    <a16:creationId xmlns:a16="http://schemas.microsoft.com/office/drawing/2014/main" id="{8239D006-FB0D-E238-B8F0-3316568695EF}"/>
                  </a:ext>
                </a:extLst>
              </p:cNvPr>
              <p:cNvSpPr txBox="1"/>
              <p:nvPr/>
            </p:nvSpPr>
            <p:spPr>
              <a:xfrm>
                <a:off x="7060081" y="6288142"/>
                <a:ext cx="934100" cy="206316"/>
              </a:xfrm>
              <a:prstGeom prst="rect">
                <a:avLst/>
              </a:prstGeom>
              <a:solidFill>
                <a:schemeClr val="bg1">
                  <a:lumMod val="95000"/>
                </a:schemeClr>
              </a:solidFill>
            </p:spPr>
            <p:txBody>
              <a:bodyPr wrap="square" rtlCol="0">
                <a:spAutoFit/>
              </a:bodyPr>
              <a:lstStyle/>
              <a:p>
                <a:pPr algn="l"/>
                <a:r>
                  <a:rPr lang="en-US" sz="600" dirty="0"/>
                  <a:t>000123456785</a:t>
                </a:r>
                <a:endParaRPr lang="en-US" sz="800" dirty="0"/>
              </a:p>
            </p:txBody>
          </p:sp>
          <p:sp>
            <p:nvSpPr>
              <p:cNvPr id="16" name="TextBox 15">
                <a:extLst>
                  <a:ext uri="{FF2B5EF4-FFF2-40B4-BE49-F238E27FC236}">
                    <a16:creationId xmlns:a16="http://schemas.microsoft.com/office/drawing/2014/main" id="{FF1155C6-38CC-A117-A5FC-78F1DCB8CDF7}"/>
                  </a:ext>
                </a:extLst>
              </p:cNvPr>
              <p:cNvSpPr txBox="1"/>
              <p:nvPr/>
            </p:nvSpPr>
            <p:spPr>
              <a:xfrm>
                <a:off x="7060080" y="6593495"/>
                <a:ext cx="934100" cy="206316"/>
              </a:xfrm>
              <a:prstGeom prst="rect">
                <a:avLst/>
              </a:prstGeom>
              <a:solidFill>
                <a:schemeClr val="accent2"/>
              </a:solidFill>
            </p:spPr>
            <p:txBody>
              <a:bodyPr wrap="square" rtlCol="0">
                <a:spAutoFit/>
              </a:bodyPr>
              <a:lstStyle/>
              <a:p>
                <a:pPr algn="l"/>
                <a:r>
                  <a:rPr lang="en-US" sz="600" dirty="0"/>
                  <a:t>000123456787</a:t>
                </a:r>
                <a:endParaRPr lang="en-US" sz="800" dirty="0"/>
              </a:p>
            </p:txBody>
          </p:sp>
          <p:sp>
            <p:nvSpPr>
              <p:cNvPr id="17" name="TextBox 16">
                <a:extLst>
                  <a:ext uri="{FF2B5EF4-FFF2-40B4-BE49-F238E27FC236}">
                    <a16:creationId xmlns:a16="http://schemas.microsoft.com/office/drawing/2014/main" id="{428A0F24-FC3A-4312-4A6B-0FDAA94F329A}"/>
                  </a:ext>
                </a:extLst>
              </p:cNvPr>
              <p:cNvSpPr txBox="1"/>
              <p:nvPr/>
            </p:nvSpPr>
            <p:spPr>
              <a:xfrm>
                <a:off x="7060080" y="6912550"/>
                <a:ext cx="934099" cy="206316"/>
              </a:xfrm>
              <a:prstGeom prst="rect">
                <a:avLst/>
              </a:prstGeom>
              <a:solidFill>
                <a:schemeClr val="bg1">
                  <a:lumMod val="95000"/>
                </a:schemeClr>
              </a:solidFill>
            </p:spPr>
            <p:txBody>
              <a:bodyPr wrap="square" rtlCol="0">
                <a:spAutoFit/>
              </a:bodyPr>
              <a:lstStyle/>
              <a:p>
                <a:pPr algn="l"/>
                <a:r>
                  <a:rPr lang="en-US" sz="600" dirty="0"/>
                  <a:t>000123456788</a:t>
                </a:r>
                <a:endParaRPr lang="en-US" sz="800" dirty="0"/>
              </a:p>
            </p:txBody>
          </p:sp>
          <p:sp>
            <p:nvSpPr>
              <p:cNvPr id="18" name="TextBox 17">
                <a:extLst>
                  <a:ext uri="{FF2B5EF4-FFF2-40B4-BE49-F238E27FC236}">
                    <a16:creationId xmlns:a16="http://schemas.microsoft.com/office/drawing/2014/main" id="{F8249D0E-7A15-FE2E-0E1C-60A8E2BBCE3F}"/>
                  </a:ext>
                </a:extLst>
              </p:cNvPr>
              <p:cNvSpPr txBox="1"/>
              <p:nvPr/>
            </p:nvSpPr>
            <p:spPr>
              <a:xfrm>
                <a:off x="7060080" y="7217902"/>
                <a:ext cx="934099" cy="206316"/>
              </a:xfrm>
              <a:prstGeom prst="rect">
                <a:avLst/>
              </a:prstGeom>
              <a:solidFill>
                <a:schemeClr val="accent2"/>
              </a:solidFill>
            </p:spPr>
            <p:txBody>
              <a:bodyPr wrap="square" rtlCol="0">
                <a:spAutoFit/>
              </a:bodyPr>
              <a:lstStyle/>
              <a:p>
                <a:pPr algn="l"/>
                <a:r>
                  <a:rPr lang="en-US" sz="600" dirty="0"/>
                  <a:t>000123456789</a:t>
                </a:r>
                <a:endParaRPr lang="en-US" sz="800" dirty="0"/>
              </a:p>
            </p:txBody>
          </p:sp>
          <p:sp>
            <p:nvSpPr>
              <p:cNvPr id="19" name="TextBox 18">
                <a:extLst>
                  <a:ext uri="{FF2B5EF4-FFF2-40B4-BE49-F238E27FC236}">
                    <a16:creationId xmlns:a16="http://schemas.microsoft.com/office/drawing/2014/main" id="{DCC0B43B-1EBE-CD46-7255-682D449DA3E2}"/>
                  </a:ext>
                </a:extLst>
              </p:cNvPr>
              <p:cNvSpPr txBox="1"/>
              <p:nvPr/>
            </p:nvSpPr>
            <p:spPr>
              <a:xfrm>
                <a:off x="7060081" y="7547592"/>
                <a:ext cx="1000031" cy="206316"/>
              </a:xfrm>
              <a:prstGeom prst="rect">
                <a:avLst/>
              </a:prstGeom>
              <a:solidFill>
                <a:schemeClr val="bg1">
                  <a:lumMod val="95000"/>
                </a:schemeClr>
              </a:solidFill>
            </p:spPr>
            <p:txBody>
              <a:bodyPr wrap="square" rtlCol="0">
                <a:spAutoFit/>
              </a:bodyPr>
              <a:lstStyle/>
              <a:p>
                <a:pPr algn="l"/>
                <a:r>
                  <a:rPr lang="en-US" sz="600" dirty="0"/>
                  <a:t>000123456790</a:t>
                </a:r>
                <a:endParaRPr lang="en-US" sz="800" dirty="0"/>
              </a:p>
            </p:txBody>
          </p:sp>
          <p:sp>
            <p:nvSpPr>
              <p:cNvPr id="20" name="TextBox 19">
                <a:extLst>
                  <a:ext uri="{FF2B5EF4-FFF2-40B4-BE49-F238E27FC236}">
                    <a16:creationId xmlns:a16="http://schemas.microsoft.com/office/drawing/2014/main" id="{119BF5E9-F6AD-B6AB-14CE-2E2B699D4E29}"/>
                  </a:ext>
                </a:extLst>
              </p:cNvPr>
              <p:cNvSpPr txBox="1"/>
              <p:nvPr/>
            </p:nvSpPr>
            <p:spPr>
              <a:xfrm>
                <a:off x="7060081" y="7852943"/>
                <a:ext cx="1000031" cy="206316"/>
              </a:xfrm>
              <a:prstGeom prst="rect">
                <a:avLst/>
              </a:prstGeom>
              <a:solidFill>
                <a:schemeClr val="accent2"/>
              </a:solidFill>
            </p:spPr>
            <p:txBody>
              <a:bodyPr wrap="square" rtlCol="0">
                <a:spAutoFit/>
              </a:bodyPr>
              <a:lstStyle/>
              <a:p>
                <a:pPr algn="l"/>
                <a:r>
                  <a:rPr lang="en-US" sz="600" dirty="0"/>
                  <a:t>000123456791</a:t>
                </a:r>
                <a:endParaRPr lang="en-US" sz="800" dirty="0"/>
              </a:p>
            </p:txBody>
          </p:sp>
        </p:grpSp>
      </p:grpSp>
      <p:sp>
        <p:nvSpPr>
          <p:cNvPr id="27" name="Content Placeholder 1">
            <a:extLst>
              <a:ext uri="{FF2B5EF4-FFF2-40B4-BE49-F238E27FC236}">
                <a16:creationId xmlns:a16="http://schemas.microsoft.com/office/drawing/2014/main" id="{6519E1F5-F06F-35A3-F9EA-2C546E1F37FE}"/>
              </a:ext>
            </a:extLst>
          </p:cNvPr>
          <p:cNvSpPr txBox="1">
            <a:spLocks/>
          </p:cNvSpPr>
          <p:nvPr/>
        </p:nvSpPr>
        <p:spPr>
          <a:xfrm>
            <a:off x="327585" y="2704121"/>
            <a:ext cx="5447099" cy="3535793"/>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Transfer Members</a:t>
            </a:r>
          </a:p>
          <a:p>
            <a:pPr marL="457200">
              <a:buFont typeface="Arial" panose="020B0604020202020204" pitchFamily="34" charset="0"/>
              <a:buChar char="•"/>
            </a:pPr>
            <a:r>
              <a:rPr lang="en-US" sz="3200" b="0" dirty="0">
                <a:solidFill>
                  <a:schemeClr val="tx1"/>
                </a:solidFill>
                <a:latin typeface="Avenir Next" panose="020B0503020202020204" pitchFamily="34" charset="0"/>
              </a:rPr>
              <a:t>Renewing</a:t>
            </a:r>
          </a:p>
          <a:p>
            <a:pPr marL="457200">
              <a:buFont typeface="Arial" panose="020B0604020202020204" pitchFamily="34" charset="0"/>
              <a:buChar char="•"/>
            </a:pPr>
            <a:r>
              <a:rPr lang="en-US" sz="3200" b="0" dirty="0">
                <a:solidFill>
                  <a:schemeClr val="tx1"/>
                </a:solidFill>
                <a:latin typeface="Avenir Next" panose="020B0503020202020204" pitchFamily="34" charset="0"/>
              </a:rPr>
              <a:t>Paid </a:t>
            </a:r>
            <a:r>
              <a:rPr lang="en-US" sz="3200" b="0" dirty="0" err="1">
                <a:solidFill>
                  <a:schemeClr val="tx1"/>
                </a:solidFill>
                <a:latin typeface="Avenir Next" panose="020B0503020202020204" pitchFamily="34" charset="0"/>
              </a:rPr>
              <a:t>Mbrs</a:t>
            </a:r>
            <a:r>
              <a:rPr lang="en-US" sz="3200" b="0" dirty="0">
                <a:solidFill>
                  <a:schemeClr val="tx1"/>
                </a:solidFill>
                <a:latin typeface="Avenir Next" panose="020B0503020202020204" pitchFamily="34" charset="0"/>
              </a:rPr>
              <a:t> – Submit MDF</a:t>
            </a: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Add/Transfer Member</a:t>
            </a: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p:txBody>
      </p:sp>
      <p:sp>
        <p:nvSpPr>
          <p:cNvPr id="28" name="Rectangle 27">
            <a:extLst>
              <a:ext uri="{FF2B5EF4-FFF2-40B4-BE49-F238E27FC236}">
                <a16:creationId xmlns:a16="http://schemas.microsoft.com/office/drawing/2014/main" id="{159DCF29-5CCA-6851-88C2-7355F51C9C68}"/>
              </a:ext>
            </a:extLst>
          </p:cNvPr>
          <p:cNvSpPr/>
          <p:nvPr/>
        </p:nvSpPr>
        <p:spPr>
          <a:xfrm>
            <a:off x="6416040" y="3975561"/>
            <a:ext cx="1644072" cy="55509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37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7FF0728-A08A-6080-79A4-63FD2907FA25}"/>
              </a:ext>
            </a:extLst>
          </p:cNvPr>
          <p:cNvSpPr>
            <a:spLocks noGrp="1"/>
          </p:cNvSpPr>
          <p:nvPr>
            <p:ph type="body" sz="quarter" idx="10"/>
          </p:nvPr>
        </p:nvSpPr>
        <p:spPr/>
        <p:txBody>
          <a:bodyPr>
            <a:normAutofit lnSpcReduction="10000"/>
          </a:bodyPr>
          <a:lstStyle/>
          <a:p>
            <a:r>
              <a:rPr lang="en-US" dirty="0"/>
              <a:t>TRANSFER</a:t>
            </a:r>
          </a:p>
        </p:txBody>
      </p:sp>
      <p:sp>
        <p:nvSpPr>
          <p:cNvPr id="9" name="Content Placeholder 1">
            <a:extLst>
              <a:ext uri="{FF2B5EF4-FFF2-40B4-BE49-F238E27FC236}">
                <a16:creationId xmlns:a16="http://schemas.microsoft.com/office/drawing/2014/main" id="{B7B17D13-2E34-BDD1-2BEC-8605A52F4DCD}"/>
              </a:ext>
            </a:extLst>
          </p:cNvPr>
          <p:cNvSpPr txBox="1">
            <a:spLocks/>
          </p:cNvSpPr>
          <p:nvPr/>
        </p:nvSpPr>
        <p:spPr>
          <a:xfrm>
            <a:off x="225807" y="1402081"/>
            <a:ext cx="5447099" cy="3688088"/>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Current or former member</a:t>
            </a:r>
          </a:p>
          <a:p>
            <a:r>
              <a:rPr lang="en-US" sz="3200" b="0" dirty="0">
                <a:solidFill>
                  <a:schemeClr val="tx1"/>
                </a:solidFill>
                <a:latin typeface="Avenir Next" panose="020B0503020202020204" pitchFamily="34" charset="0"/>
              </a:rPr>
              <a:t>ID# and Last Name</a:t>
            </a:r>
          </a:p>
          <a:p>
            <a:r>
              <a:rPr lang="en-US" sz="3200" b="0" dirty="0">
                <a:solidFill>
                  <a:schemeClr val="tx1"/>
                </a:solidFill>
                <a:latin typeface="Avenir Next" panose="020B0503020202020204" pitchFamily="34" charset="0"/>
              </a:rPr>
              <a:t>Update / Save</a:t>
            </a: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p:txBody>
      </p:sp>
      <p:pic>
        <p:nvPicPr>
          <p:cNvPr id="15" name="Picture 14">
            <a:extLst>
              <a:ext uri="{FF2B5EF4-FFF2-40B4-BE49-F238E27FC236}">
                <a16:creationId xmlns:a16="http://schemas.microsoft.com/office/drawing/2014/main" id="{A84F6C42-2C20-1680-CBF6-BE5504346203}"/>
              </a:ext>
            </a:extLst>
          </p:cNvPr>
          <p:cNvPicPr>
            <a:picLocks noChangeAspect="1"/>
          </p:cNvPicPr>
          <p:nvPr/>
        </p:nvPicPr>
        <p:blipFill>
          <a:blip r:embed="rId3"/>
          <a:stretch>
            <a:fillRect/>
          </a:stretch>
        </p:blipFill>
        <p:spPr>
          <a:xfrm>
            <a:off x="6016056" y="243758"/>
            <a:ext cx="11103302" cy="1889924"/>
          </a:xfrm>
          <a:prstGeom prst="rect">
            <a:avLst/>
          </a:prstGeom>
        </p:spPr>
      </p:pic>
      <p:pic>
        <p:nvPicPr>
          <p:cNvPr id="11" name="Picture 10">
            <a:extLst>
              <a:ext uri="{FF2B5EF4-FFF2-40B4-BE49-F238E27FC236}">
                <a16:creationId xmlns:a16="http://schemas.microsoft.com/office/drawing/2014/main" id="{5550AA1A-29F8-77D5-3F00-D8793E76548B}"/>
              </a:ext>
            </a:extLst>
          </p:cNvPr>
          <p:cNvPicPr>
            <a:picLocks noChangeAspect="1"/>
          </p:cNvPicPr>
          <p:nvPr/>
        </p:nvPicPr>
        <p:blipFill>
          <a:blip r:embed="rId4"/>
          <a:stretch>
            <a:fillRect/>
          </a:stretch>
        </p:blipFill>
        <p:spPr>
          <a:xfrm>
            <a:off x="6263639" y="2427204"/>
            <a:ext cx="7283903" cy="2830596"/>
          </a:xfrm>
          <a:prstGeom prst="rect">
            <a:avLst/>
          </a:prstGeom>
        </p:spPr>
      </p:pic>
      <p:pic>
        <p:nvPicPr>
          <p:cNvPr id="21" name="Picture 20">
            <a:extLst>
              <a:ext uri="{FF2B5EF4-FFF2-40B4-BE49-F238E27FC236}">
                <a16:creationId xmlns:a16="http://schemas.microsoft.com/office/drawing/2014/main" id="{37317A0A-CD76-F4CD-0D24-85B014302F67}"/>
              </a:ext>
            </a:extLst>
          </p:cNvPr>
          <p:cNvPicPr>
            <a:picLocks noChangeAspect="1"/>
          </p:cNvPicPr>
          <p:nvPr/>
        </p:nvPicPr>
        <p:blipFill>
          <a:blip r:embed="rId5"/>
          <a:stretch>
            <a:fillRect/>
          </a:stretch>
        </p:blipFill>
        <p:spPr>
          <a:xfrm>
            <a:off x="6263639" y="2427204"/>
            <a:ext cx="9674254" cy="4019316"/>
          </a:xfrm>
          <a:prstGeom prst="rect">
            <a:avLst/>
          </a:prstGeom>
        </p:spPr>
      </p:pic>
      <p:grpSp>
        <p:nvGrpSpPr>
          <p:cNvPr id="28" name="Group 27">
            <a:extLst>
              <a:ext uri="{FF2B5EF4-FFF2-40B4-BE49-F238E27FC236}">
                <a16:creationId xmlns:a16="http://schemas.microsoft.com/office/drawing/2014/main" id="{18C2885D-17DD-4D1E-E704-BE0BF6D8BAB5}"/>
              </a:ext>
            </a:extLst>
          </p:cNvPr>
          <p:cNvGrpSpPr/>
          <p:nvPr/>
        </p:nvGrpSpPr>
        <p:grpSpPr>
          <a:xfrm>
            <a:off x="6011154" y="243758"/>
            <a:ext cx="11103302" cy="9266084"/>
            <a:chOff x="6016056" y="243758"/>
            <a:chExt cx="11103302" cy="9266084"/>
          </a:xfrm>
        </p:grpSpPr>
        <p:sp>
          <p:nvSpPr>
            <p:cNvPr id="24" name="Rectangle 23">
              <a:extLst>
                <a:ext uri="{FF2B5EF4-FFF2-40B4-BE49-F238E27FC236}">
                  <a16:creationId xmlns:a16="http://schemas.microsoft.com/office/drawing/2014/main" id="{CB3438AE-2848-06A5-0B99-4364B1CB6365}"/>
                </a:ext>
              </a:extLst>
            </p:cNvPr>
            <p:cNvSpPr/>
            <p:nvPr/>
          </p:nvSpPr>
          <p:spPr>
            <a:xfrm>
              <a:off x="6016056" y="243758"/>
              <a:ext cx="11103302" cy="9266084"/>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4E3FB12-3A8A-C357-6AE2-BA6C7B6D65CC}"/>
                </a:ext>
              </a:extLst>
            </p:cNvPr>
            <p:cNvPicPr>
              <a:picLocks noChangeAspect="1"/>
            </p:cNvPicPr>
            <p:nvPr/>
          </p:nvPicPr>
          <p:blipFill>
            <a:blip r:embed="rId6"/>
            <a:stretch>
              <a:fillRect/>
            </a:stretch>
          </p:blipFill>
          <p:spPr>
            <a:xfrm>
              <a:off x="6826087" y="449687"/>
              <a:ext cx="9674254" cy="8854226"/>
            </a:xfrm>
            <a:prstGeom prst="rect">
              <a:avLst/>
            </a:prstGeom>
          </p:spPr>
        </p:pic>
      </p:grpSp>
    </p:spTree>
    <p:extLst>
      <p:ext uri="{BB962C8B-B14F-4D97-AF65-F5344CB8AC3E}">
        <p14:creationId xmlns:p14="http://schemas.microsoft.com/office/powerpoint/2010/main" val="114631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12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4C2BC8-5B6B-DBBB-6E18-30AE25D52225}"/>
              </a:ext>
            </a:extLst>
          </p:cNvPr>
          <p:cNvSpPr>
            <a:spLocks noGrp="1"/>
          </p:cNvSpPr>
          <p:nvPr>
            <p:ph type="body" sz="quarter" idx="10"/>
          </p:nvPr>
        </p:nvSpPr>
        <p:spPr/>
        <p:txBody>
          <a:bodyPr>
            <a:normAutofit lnSpcReduction="10000"/>
          </a:bodyPr>
          <a:lstStyle/>
          <a:p>
            <a:endParaRPr lang="en-US"/>
          </a:p>
        </p:txBody>
      </p:sp>
      <p:sp>
        <p:nvSpPr>
          <p:cNvPr id="9" name="Rectangle 8">
            <a:extLst>
              <a:ext uri="{FF2B5EF4-FFF2-40B4-BE49-F238E27FC236}">
                <a16:creationId xmlns:a16="http://schemas.microsoft.com/office/drawing/2014/main" id="{248B990B-2FCC-0C7B-72CA-087DE3BA5EDD}"/>
              </a:ext>
            </a:extLst>
          </p:cNvPr>
          <p:cNvSpPr/>
          <p:nvPr/>
        </p:nvSpPr>
        <p:spPr>
          <a:xfrm>
            <a:off x="-198120" y="0"/>
            <a:ext cx="5882640" cy="14173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CB53C7D-CB0B-90FB-803F-7983B24C9244}"/>
              </a:ext>
            </a:extLst>
          </p:cNvPr>
          <p:cNvGrpSpPr/>
          <p:nvPr/>
        </p:nvGrpSpPr>
        <p:grpSpPr>
          <a:xfrm>
            <a:off x="2743200" y="137160"/>
            <a:ext cx="11965473" cy="8580120"/>
            <a:chOff x="2743200" y="137160"/>
            <a:chExt cx="11965473" cy="8580120"/>
          </a:xfrm>
        </p:grpSpPr>
        <p:pic>
          <p:nvPicPr>
            <p:cNvPr id="8" name="Picture 7">
              <a:extLst>
                <a:ext uri="{FF2B5EF4-FFF2-40B4-BE49-F238E27FC236}">
                  <a16:creationId xmlns:a16="http://schemas.microsoft.com/office/drawing/2014/main" id="{1E123413-4F63-6185-8F85-CDC7D1C5D733}"/>
                </a:ext>
              </a:extLst>
            </p:cNvPr>
            <p:cNvPicPr>
              <a:picLocks noChangeAspect="1"/>
            </p:cNvPicPr>
            <p:nvPr/>
          </p:nvPicPr>
          <p:blipFill>
            <a:blip r:embed="rId3"/>
            <a:stretch>
              <a:fillRect/>
            </a:stretch>
          </p:blipFill>
          <p:spPr>
            <a:xfrm>
              <a:off x="2743200" y="137160"/>
              <a:ext cx="11965473" cy="8580120"/>
            </a:xfrm>
            <a:prstGeom prst="rect">
              <a:avLst/>
            </a:prstGeom>
          </p:spPr>
        </p:pic>
        <p:sp>
          <p:nvSpPr>
            <p:cNvPr id="10" name="TextBox 9">
              <a:extLst>
                <a:ext uri="{FF2B5EF4-FFF2-40B4-BE49-F238E27FC236}">
                  <a16:creationId xmlns:a16="http://schemas.microsoft.com/office/drawing/2014/main" id="{A9E9632B-9A43-263C-AABD-0FD007280BA9}"/>
                </a:ext>
              </a:extLst>
            </p:cNvPr>
            <p:cNvSpPr txBox="1"/>
            <p:nvPr/>
          </p:nvSpPr>
          <p:spPr>
            <a:xfrm>
              <a:off x="3311040" y="6667891"/>
              <a:ext cx="1192061" cy="184666"/>
            </a:xfrm>
            <a:prstGeom prst="rect">
              <a:avLst/>
            </a:prstGeom>
            <a:solidFill>
              <a:schemeClr val="accent2"/>
            </a:solidFill>
          </p:spPr>
          <p:txBody>
            <a:bodyPr wrap="square" rtlCol="0">
              <a:spAutoFit/>
            </a:bodyPr>
            <a:lstStyle/>
            <a:p>
              <a:pPr algn="l"/>
              <a:r>
                <a:rPr lang="en-US" sz="600" dirty="0"/>
                <a:t>000123456783</a:t>
              </a:r>
              <a:endParaRPr lang="en-US" sz="800" dirty="0"/>
            </a:p>
          </p:txBody>
        </p:sp>
        <p:sp>
          <p:nvSpPr>
            <p:cNvPr id="11" name="TextBox 10">
              <a:extLst>
                <a:ext uri="{FF2B5EF4-FFF2-40B4-BE49-F238E27FC236}">
                  <a16:creationId xmlns:a16="http://schemas.microsoft.com/office/drawing/2014/main" id="{7883B8D6-524E-0B8D-D77C-66A7BA773B28}"/>
                </a:ext>
              </a:extLst>
            </p:cNvPr>
            <p:cNvSpPr txBox="1"/>
            <p:nvPr/>
          </p:nvSpPr>
          <p:spPr>
            <a:xfrm>
              <a:off x="3311040" y="5607814"/>
              <a:ext cx="1192061" cy="184666"/>
            </a:xfrm>
            <a:prstGeom prst="rect">
              <a:avLst/>
            </a:prstGeom>
            <a:solidFill>
              <a:schemeClr val="bg1">
                <a:lumMod val="95000"/>
              </a:schemeClr>
            </a:solidFill>
          </p:spPr>
          <p:txBody>
            <a:bodyPr wrap="square" rtlCol="0">
              <a:spAutoFit/>
            </a:bodyPr>
            <a:lstStyle/>
            <a:p>
              <a:pPr algn="l"/>
              <a:r>
                <a:rPr lang="en-US" sz="600" dirty="0"/>
                <a:t>000123456783</a:t>
              </a:r>
              <a:endParaRPr lang="en-US" sz="800" dirty="0"/>
            </a:p>
          </p:txBody>
        </p:sp>
        <p:sp>
          <p:nvSpPr>
            <p:cNvPr id="12" name="TextBox 11">
              <a:extLst>
                <a:ext uri="{FF2B5EF4-FFF2-40B4-BE49-F238E27FC236}">
                  <a16:creationId xmlns:a16="http://schemas.microsoft.com/office/drawing/2014/main" id="{37F0ADA5-7E75-E6B7-88E4-BE9A5F3F9689}"/>
                </a:ext>
              </a:extLst>
            </p:cNvPr>
            <p:cNvSpPr txBox="1"/>
            <p:nvPr/>
          </p:nvSpPr>
          <p:spPr>
            <a:xfrm>
              <a:off x="3311040" y="6336948"/>
              <a:ext cx="1192061" cy="184666"/>
            </a:xfrm>
            <a:prstGeom prst="rect">
              <a:avLst/>
            </a:prstGeom>
            <a:solidFill>
              <a:schemeClr val="bg1">
                <a:lumMod val="95000"/>
              </a:schemeClr>
            </a:solidFill>
          </p:spPr>
          <p:txBody>
            <a:bodyPr wrap="square" rtlCol="0">
              <a:spAutoFit/>
            </a:bodyPr>
            <a:lstStyle/>
            <a:p>
              <a:pPr algn="l"/>
              <a:r>
                <a:rPr lang="en-US" sz="600" dirty="0"/>
                <a:t>000123456782</a:t>
              </a:r>
              <a:endParaRPr lang="en-US" sz="800" dirty="0"/>
            </a:p>
          </p:txBody>
        </p:sp>
        <p:sp>
          <p:nvSpPr>
            <p:cNvPr id="13" name="TextBox 12">
              <a:extLst>
                <a:ext uri="{FF2B5EF4-FFF2-40B4-BE49-F238E27FC236}">
                  <a16:creationId xmlns:a16="http://schemas.microsoft.com/office/drawing/2014/main" id="{F4DC1C2D-663C-30FC-1335-B85F690E597D}"/>
                </a:ext>
              </a:extLst>
            </p:cNvPr>
            <p:cNvSpPr txBox="1"/>
            <p:nvPr/>
          </p:nvSpPr>
          <p:spPr>
            <a:xfrm>
              <a:off x="3311040" y="5940305"/>
              <a:ext cx="1192061" cy="184666"/>
            </a:xfrm>
            <a:prstGeom prst="rect">
              <a:avLst/>
            </a:prstGeom>
            <a:solidFill>
              <a:schemeClr val="bg1"/>
            </a:solidFill>
          </p:spPr>
          <p:txBody>
            <a:bodyPr wrap="square" rtlCol="0">
              <a:spAutoFit/>
            </a:bodyPr>
            <a:lstStyle/>
            <a:p>
              <a:pPr algn="l"/>
              <a:r>
                <a:rPr lang="en-US" sz="600" dirty="0"/>
                <a:t>000123456784</a:t>
              </a:r>
              <a:endParaRPr lang="en-US" sz="800" dirty="0"/>
            </a:p>
          </p:txBody>
        </p:sp>
        <p:sp>
          <p:nvSpPr>
            <p:cNvPr id="14" name="TextBox 13">
              <a:extLst>
                <a:ext uri="{FF2B5EF4-FFF2-40B4-BE49-F238E27FC236}">
                  <a16:creationId xmlns:a16="http://schemas.microsoft.com/office/drawing/2014/main" id="{A2ADD9B7-EAF3-A4D4-D118-4A81BD66A044}"/>
                </a:ext>
              </a:extLst>
            </p:cNvPr>
            <p:cNvSpPr txBox="1"/>
            <p:nvPr/>
          </p:nvSpPr>
          <p:spPr>
            <a:xfrm>
              <a:off x="3353107" y="7388446"/>
              <a:ext cx="1192061" cy="184666"/>
            </a:xfrm>
            <a:prstGeom prst="rect">
              <a:avLst/>
            </a:prstGeom>
            <a:solidFill>
              <a:schemeClr val="bg1"/>
            </a:solidFill>
          </p:spPr>
          <p:txBody>
            <a:bodyPr wrap="square" rtlCol="0">
              <a:spAutoFit/>
            </a:bodyPr>
            <a:lstStyle/>
            <a:p>
              <a:pPr algn="l"/>
              <a:r>
                <a:rPr lang="en-US" sz="600" dirty="0"/>
                <a:t>000123456785</a:t>
              </a:r>
              <a:endParaRPr lang="en-US" sz="800" dirty="0"/>
            </a:p>
          </p:txBody>
        </p:sp>
        <p:sp>
          <p:nvSpPr>
            <p:cNvPr id="15" name="TextBox 14">
              <a:extLst>
                <a:ext uri="{FF2B5EF4-FFF2-40B4-BE49-F238E27FC236}">
                  <a16:creationId xmlns:a16="http://schemas.microsoft.com/office/drawing/2014/main" id="{8E713423-0009-3449-1F0C-3B798B2FB44F}"/>
                </a:ext>
              </a:extLst>
            </p:cNvPr>
            <p:cNvSpPr txBox="1"/>
            <p:nvPr/>
          </p:nvSpPr>
          <p:spPr>
            <a:xfrm>
              <a:off x="3353107" y="7774490"/>
              <a:ext cx="1192061" cy="184666"/>
            </a:xfrm>
            <a:prstGeom prst="rect">
              <a:avLst/>
            </a:prstGeom>
            <a:solidFill>
              <a:schemeClr val="bg1">
                <a:lumMod val="95000"/>
              </a:schemeClr>
            </a:solidFill>
          </p:spPr>
          <p:txBody>
            <a:bodyPr wrap="square" rtlCol="0">
              <a:spAutoFit/>
            </a:bodyPr>
            <a:lstStyle/>
            <a:p>
              <a:pPr algn="l"/>
              <a:r>
                <a:rPr lang="en-US" sz="600" dirty="0"/>
                <a:t>000123456787</a:t>
              </a:r>
              <a:endParaRPr lang="en-US" sz="800" dirty="0"/>
            </a:p>
          </p:txBody>
        </p:sp>
        <p:sp>
          <p:nvSpPr>
            <p:cNvPr id="16" name="TextBox 15">
              <a:extLst>
                <a:ext uri="{FF2B5EF4-FFF2-40B4-BE49-F238E27FC236}">
                  <a16:creationId xmlns:a16="http://schemas.microsoft.com/office/drawing/2014/main" id="{2B178953-600D-AEB4-9210-5D858F7C1CCB}"/>
                </a:ext>
              </a:extLst>
            </p:cNvPr>
            <p:cNvSpPr txBox="1"/>
            <p:nvPr/>
          </p:nvSpPr>
          <p:spPr>
            <a:xfrm>
              <a:off x="3353108" y="8153552"/>
              <a:ext cx="1192060" cy="184666"/>
            </a:xfrm>
            <a:prstGeom prst="rect">
              <a:avLst/>
            </a:prstGeom>
            <a:solidFill>
              <a:schemeClr val="bg1"/>
            </a:solidFill>
          </p:spPr>
          <p:txBody>
            <a:bodyPr wrap="square" rtlCol="0">
              <a:spAutoFit/>
            </a:bodyPr>
            <a:lstStyle/>
            <a:p>
              <a:pPr algn="l"/>
              <a:r>
                <a:rPr lang="en-US" sz="600" dirty="0"/>
                <a:t>000123456788</a:t>
              </a:r>
              <a:endParaRPr lang="en-US" sz="800" dirty="0"/>
            </a:p>
          </p:txBody>
        </p:sp>
        <p:sp>
          <p:nvSpPr>
            <p:cNvPr id="17" name="TextBox 16">
              <a:extLst>
                <a:ext uri="{FF2B5EF4-FFF2-40B4-BE49-F238E27FC236}">
                  <a16:creationId xmlns:a16="http://schemas.microsoft.com/office/drawing/2014/main" id="{50CB1461-FC20-554B-BE46-997743D66C1E}"/>
                </a:ext>
              </a:extLst>
            </p:cNvPr>
            <p:cNvSpPr txBox="1"/>
            <p:nvPr/>
          </p:nvSpPr>
          <p:spPr>
            <a:xfrm>
              <a:off x="3326280" y="8492509"/>
              <a:ext cx="1192060" cy="184666"/>
            </a:xfrm>
            <a:prstGeom prst="rect">
              <a:avLst/>
            </a:prstGeom>
            <a:solidFill>
              <a:schemeClr val="bg1">
                <a:lumMod val="95000"/>
              </a:schemeClr>
            </a:solidFill>
          </p:spPr>
          <p:txBody>
            <a:bodyPr wrap="square" rtlCol="0">
              <a:spAutoFit/>
            </a:bodyPr>
            <a:lstStyle/>
            <a:p>
              <a:pPr algn="l"/>
              <a:r>
                <a:rPr lang="en-US" sz="600" dirty="0"/>
                <a:t>000123456789</a:t>
              </a:r>
              <a:endParaRPr lang="en-US" sz="800" dirty="0"/>
            </a:p>
          </p:txBody>
        </p:sp>
        <p:sp>
          <p:nvSpPr>
            <p:cNvPr id="18" name="TextBox 17">
              <a:extLst>
                <a:ext uri="{FF2B5EF4-FFF2-40B4-BE49-F238E27FC236}">
                  <a16:creationId xmlns:a16="http://schemas.microsoft.com/office/drawing/2014/main" id="{33D71863-B0D5-79BC-670F-9740837C877E}"/>
                </a:ext>
              </a:extLst>
            </p:cNvPr>
            <p:cNvSpPr txBox="1"/>
            <p:nvPr/>
          </p:nvSpPr>
          <p:spPr>
            <a:xfrm>
              <a:off x="3340704" y="7052171"/>
              <a:ext cx="1276199" cy="184666"/>
            </a:xfrm>
            <a:prstGeom prst="rect">
              <a:avLst/>
            </a:prstGeom>
            <a:solidFill>
              <a:schemeClr val="bg1">
                <a:lumMod val="95000"/>
              </a:schemeClr>
            </a:solidFill>
          </p:spPr>
          <p:txBody>
            <a:bodyPr wrap="square" rtlCol="0">
              <a:spAutoFit/>
            </a:bodyPr>
            <a:lstStyle/>
            <a:p>
              <a:pPr algn="l"/>
              <a:r>
                <a:rPr lang="en-US" sz="600" dirty="0"/>
                <a:t>000123456777</a:t>
              </a:r>
              <a:endParaRPr lang="en-US" sz="800" dirty="0"/>
            </a:p>
          </p:txBody>
        </p:sp>
      </p:grpSp>
      <p:pic>
        <p:nvPicPr>
          <p:cNvPr id="21" name="Picture 20">
            <a:extLst>
              <a:ext uri="{FF2B5EF4-FFF2-40B4-BE49-F238E27FC236}">
                <a16:creationId xmlns:a16="http://schemas.microsoft.com/office/drawing/2014/main" id="{FFD1FFCD-E603-6D65-70D5-E6A9C5E7F698}"/>
              </a:ext>
            </a:extLst>
          </p:cNvPr>
          <p:cNvPicPr>
            <a:picLocks noChangeAspect="1"/>
          </p:cNvPicPr>
          <p:nvPr/>
        </p:nvPicPr>
        <p:blipFill>
          <a:blip r:embed="rId4"/>
          <a:stretch>
            <a:fillRect/>
          </a:stretch>
        </p:blipFill>
        <p:spPr>
          <a:xfrm>
            <a:off x="2932772" y="269618"/>
            <a:ext cx="9676796" cy="3433702"/>
          </a:xfrm>
          <a:prstGeom prst="rect">
            <a:avLst/>
          </a:prstGeom>
          <a:ln w="76200">
            <a:solidFill>
              <a:srgbClr val="FFC000"/>
            </a:solidFill>
          </a:ln>
        </p:spPr>
      </p:pic>
    </p:spTree>
    <p:extLst>
      <p:ext uri="{BB962C8B-B14F-4D97-AF65-F5344CB8AC3E}">
        <p14:creationId xmlns:p14="http://schemas.microsoft.com/office/powerpoint/2010/main" val="410256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250" fill="hold"/>
                                        <p:tgtEl>
                                          <p:spTgt spid="21"/>
                                        </p:tgtEl>
                                        <p:attrNameLst>
                                          <p:attrName>ppt_w</p:attrName>
                                        </p:attrNameLst>
                                      </p:cBhvr>
                                      <p:tavLst>
                                        <p:tav tm="0">
                                          <p:val>
                                            <p:fltVal val="0"/>
                                          </p:val>
                                        </p:tav>
                                        <p:tav tm="100000">
                                          <p:val>
                                            <p:strVal val="#ppt_w"/>
                                          </p:val>
                                        </p:tav>
                                      </p:tavLst>
                                    </p:anim>
                                    <p:anim calcmode="lin" valueType="num">
                                      <p:cBhvr>
                                        <p:cTn id="8" dur="1250" fill="hold"/>
                                        <p:tgtEl>
                                          <p:spTgt spid="21"/>
                                        </p:tgtEl>
                                        <p:attrNameLst>
                                          <p:attrName>ppt_h</p:attrName>
                                        </p:attrNameLst>
                                      </p:cBhvr>
                                      <p:tavLst>
                                        <p:tav tm="0">
                                          <p:val>
                                            <p:fltVal val="0"/>
                                          </p:val>
                                        </p:tav>
                                        <p:tav tm="100000">
                                          <p:val>
                                            <p:strVal val="#ppt_h"/>
                                          </p:val>
                                        </p:tav>
                                      </p:tavLst>
                                    </p:anim>
                                    <p:animEffect transition="in" filter="fade">
                                      <p:cBhvr>
                                        <p:cTn id="9"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4C2BC8-5B6B-DBBB-6E18-30AE25D52225}"/>
              </a:ext>
            </a:extLst>
          </p:cNvPr>
          <p:cNvSpPr>
            <a:spLocks noGrp="1"/>
          </p:cNvSpPr>
          <p:nvPr>
            <p:ph type="body" sz="quarter" idx="10"/>
          </p:nvPr>
        </p:nvSpPr>
        <p:spPr/>
        <p:txBody>
          <a:bodyPr>
            <a:normAutofit lnSpcReduction="10000"/>
          </a:bodyPr>
          <a:lstStyle/>
          <a:p>
            <a:r>
              <a:rPr lang="en-US" dirty="0"/>
              <a:t>ADD NEW MEMBER</a:t>
            </a:r>
          </a:p>
        </p:txBody>
      </p:sp>
      <p:pic>
        <p:nvPicPr>
          <p:cNvPr id="8" name="Picture 7">
            <a:extLst>
              <a:ext uri="{FF2B5EF4-FFF2-40B4-BE49-F238E27FC236}">
                <a16:creationId xmlns:a16="http://schemas.microsoft.com/office/drawing/2014/main" id="{1E123413-4F63-6185-8F85-CDC7D1C5D733}"/>
              </a:ext>
            </a:extLst>
          </p:cNvPr>
          <p:cNvPicPr>
            <a:picLocks noChangeAspect="1"/>
          </p:cNvPicPr>
          <p:nvPr/>
        </p:nvPicPr>
        <p:blipFill>
          <a:blip r:embed="rId3"/>
          <a:stretch>
            <a:fillRect/>
          </a:stretch>
        </p:blipFill>
        <p:spPr>
          <a:xfrm>
            <a:off x="5751264" y="394252"/>
            <a:ext cx="11286187" cy="8093022"/>
          </a:xfrm>
          <a:prstGeom prst="rect">
            <a:avLst/>
          </a:prstGeom>
        </p:spPr>
      </p:pic>
      <p:sp>
        <p:nvSpPr>
          <p:cNvPr id="4" name="Content Placeholder 1">
            <a:extLst>
              <a:ext uri="{FF2B5EF4-FFF2-40B4-BE49-F238E27FC236}">
                <a16:creationId xmlns:a16="http://schemas.microsoft.com/office/drawing/2014/main" id="{FFC49BD6-88DB-1A9D-0914-75C25E16A659}"/>
              </a:ext>
            </a:extLst>
          </p:cNvPr>
          <p:cNvSpPr txBox="1">
            <a:spLocks/>
          </p:cNvSpPr>
          <p:nvPr/>
        </p:nvSpPr>
        <p:spPr>
          <a:xfrm>
            <a:off x="164847" y="1402079"/>
            <a:ext cx="5447099" cy="2529849"/>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Add/Transfer Member</a:t>
            </a: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p:txBody>
      </p:sp>
      <p:sp>
        <p:nvSpPr>
          <p:cNvPr id="5" name="Rectangle 4">
            <a:extLst>
              <a:ext uri="{FF2B5EF4-FFF2-40B4-BE49-F238E27FC236}">
                <a16:creationId xmlns:a16="http://schemas.microsoft.com/office/drawing/2014/main" id="{3A1A7742-1598-FBB4-0F0F-4D66D5199C5A}"/>
              </a:ext>
            </a:extLst>
          </p:cNvPr>
          <p:cNvSpPr/>
          <p:nvPr/>
        </p:nvSpPr>
        <p:spPr>
          <a:xfrm>
            <a:off x="5812224" y="4364563"/>
            <a:ext cx="1644072" cy="55509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56D510A-9000-C7B5-A9F1-940ECBD9A97D}"/>
              </a:ext>
            </a:extLst>
          </p:cNvPr>
          <p:cNvSpPr txBox="1"/>
          <p:nvPr/>
        </p:nvSpPr>
        <p:spPr>
          <a:xfrm>
            <a:off x="6213432" y="6584827"/>
            <a:ext cx="1192061" cy="184666"/>
          </a:xfrm>
          <a:prstGeom prst="rect">
            <a:avLst/>
          </a:prstGeom>
          <a:solidFill>
            <a:schemeClr val="accent2"/>
          </a:solidFill>
        </p:spPr>
        <p:txBody>
          <a:bodyPr wrap="square" rtlCol="0">
            <a:spAutoFit/>
          </a:bodyPr>
          <a:lstStyle/>
          <a:p>
            <a:pPr algn="l"/>
            <a:r>
              <a:rPr lang="en-US" sz="600" dirty="0"/>
              <a:t>000123456783</a:t>
            </a:r>
            <a:endParaRPr lang="en-US" sz="800" dirty="0"/>
          </a:p>
        </p:txBody>
      </p:sp>
      <p:sp>
        <p:nvSpPr>
          <p:cNvPr id="9" name="TextBox 8">
            <a:extLst>
              <a:ext uri="{FF2B5EF4-FFF2-40B4-BE49-F238E27FC236}">
                <a16:creationId xmlns:a16="http://schemas.microsoft.com/office/drawing/2014/main" id="{78C7F308-AC62-1D3C-062C-DE3DC743F639}"/>
              </a:ext>
            </a:extLst>
          </p:cNvPr>
          <p:cNvSpPr txBox="1"/>
          <p:nvPr/>
        </p:nvSpPr>
        <p:spPr>
          <a:xfrm>
            <a:off x="6213432" y="5554086"/>
            <a:ext cx="1192061" cy="184666"/>
          </a:xfrm>
          <a:prstGeom prst="rect">
            <a:avLst/>
          </a:prstGeom>
          <a:solidFill>
            <a:schemeClr val="bg1">
              <a:lumMod val="95000"/>
            </a:schemeClr>
          </a:solidFill>
        </p:spPr>
        <p:txBody>
          <a:bodyPr wrap="square" rtlCol="0">
            <a:spAutoFit/>
          </a:bodyPr>
          <a:lstStyle/>
          <a:p>
            <a:pPr algn="l"/>
            <a:r>
              <a:rPr lang="en-US" sz="600" dirty="0"/>
              <a:t>000123456783</a:t>
            </a:r>
            <a:endParaRPr lang="en-US" sz="800" dirty="0"/>
          </a:p>
        </p:txBody>
      </p:sp>
      <p:sp>
        <p:nvSpPr>
          <p:cNvPr id="10" name="TextBox 9">
            <a:extLst>
              <a:ext uri="{FF2B5EF4-FFF2-40B4-BE49-F238E27FC236}">
                <a16:creationId xmlns:a16="http://schemas.microsoft.com/office/drawing/2014/main" id="{471C1CD9-6EB4-580D-5F66-BE43DAB1ABC1}"/>
              </a:ext>
            </a:extLst>
          </p:cNvPr>
          <p:cNvSpPr txBox="1"/>
          <p:nvPr/>
        </p:nvSpPr>
        <p:spPr>
          <a:xfrm>
            <a:off x="6241381" y="6227207"/>
            <a:ext cx="1192061" cy="184666"/>
          </a:xfrm>
          <a:prstGeom prst="rect">
            <a:avLst/>
          </a:prstGeom>
          <a:solidFill>
            <a:schemeClr val="bg1">
              <a:lumMod val="95000"/>
            </a:schemeClr>
          </a:solidFill>
        </p:spPr>
        <p:txBody>
          <a:bodyPr wrap="square" rtlCol="0">
            <a:spAutoFit/>
          </a:bodyPr>
          <a:lstStyle/>
          <a:p>
            <a:pPr algn="l"/>
            <a:r>
              <a:rPr lang="en-US" sz="600" dirty="0"/>
              <a:t>000123456782</a:t>
            </a:r>
            <a:endParaRPr lang="en-US" sz="800" dirty="0"/>
          </a:p>
        </p:txBody>
      </p:sp>
      <p:sp>
        <p:nvSpPr>
          <p:cNvPr id="11" name="TextBox 10">
            <a:extLst>
              <a:ext uri="{FF2B5EF4-FFF2-40B4-BE49-F238E27FC236}">
                <a16:creationId xmlns:a16="http://schemas.microsoft.com/office/drawing/2014/main" id="{CED83DA5-7272-72BB-746C-B4642936BEE4}"/>
              </a:ext>
            </a:extLst>
          </p:cNvPr>
          <p:cNvSpPr txBox="1"/>
          <p:nvPr/>
        </p:nvSpPr>
        <p:spPr>
          <a:xfrm>
            <a:off x="6213431" y="5876088"/>
            <a:ext cx="1192061" cy="184666"/>
          </a:xfrm>
          <a:prstGeom prst="rect">
            <a:avLst/>
          </a:prstGeom>
          <a:solidFill>
            <a:schemeClr val="bg1"/>
          </a:solidFill>
        </p:spPr>
        <p:txBody>
          <a:bodyPr wrap="square" rtlCol="0">
            <a:spAutoFit/>
          </a:bodyPr>
          <a:lstStyle/>
          <a:p>
            <a:pPr algn="l"/>
            <a:r>
              <a:rPr lang="en-US" sz="600" dirty="0"/>
              <a:t>000123456784</a:t>
            </a:r>
            <a:endParaRPr lang="en-US" sz="800" dirty="0"/>
          </a:p>
        </p:txBody>
      </p:sp>
      <p:sp>
        <p:nvSpPr>
          <p:cNvPr id="12" name="TextBox 11">
            <a:extLst>
              <a:ext uri="{FF2B5EF4-FFF2-40B4-BE49-F238E27FC236}">
                <a16:creationId xmlns:a16="http://schemas.microsoft.com/office/drawing/2014/main" id="{1E9941D5-B00B-A430-7B68-8E00131DE3F7}"/>
              </a:ext>
            </a:extLst>
          </p:cNvPr>
          <p:cNvSpPr txBox="1"/>
          <p:nvPr/>
        </p:nvSpPr>
        <p:spPr>
          <a:xfrm>
            <a:off x="6180095" y="7277264"/>
            <a:ext cx="1253347" cy="184666"/>
          </a:xfrm>
          <a:prstGeom prst="rect">
            <a:avLst/>
          </a:prstGeom>
          <a:solidFill>
            <a:schemeClr val="bg1"/>
          </a:solidFill>
        </p:spPr>
        <p:txBody>
          <a:bodyPr wrap="square" rtlCol="0">
            <a:spAutoFit/>
          </a:bodyPr>
          <a:lstStyle/>
          <a:p>
            <a:pPr algn="l"/>
            <a:r>
              <a:rPr lang="en-US" sz="600" dirty="0"/>
              <a:t>000123456785</a:t>
            </a:r>
            <a:endParaRPr lang="en-US" sz="800" dirty="0"/>
          </a:p>
        </p:txBody>
      </p:sp>
      <p:sp>
        <p:nvSpPr>
          <p:cNvPr id="13" name="TextBox 12">
            <a:extLst>
              <a:ext uri="{FF2B5EF4-FFF2-40B4-BE49-F238E27FC236}">
                <a16:creationId xmlns:a16="http://schemas.microsoft.com/office/drawing/2014/main" id="{449CF36E-126A-D915-80B2-50A4359D5EB6}"/>
              </a:ext>
            </a:extLst>
          </p:cNvPr>
          <p:cNvSpPr txBox="1"/>
          <p:nvPr/>
        </p:nvSpPr>
        <p:spPr>
          <a:xfrm>
            <a:off x="6180095" y="7620457"/>
            <a:ext cx="1276199" cy="184666"/>
          </a:xfrm>
          <a:prstGeom prst="rect">
            <a:avLst/>
          </a:prstGeom>
          <a:solidFill>
            <a:schemeClr val="bg1">
              <a:lumMod val="95000"/>
            </a:schemeClr>
          </a:solidFill>
        </p:spPr>
        <p:txBody>
          <a:bodyPr wrap="square" rtlCol="0">
            <a:spAutoFit/>
          </a:bodyPr>
          <a:lstStyle/>
          <a:p>
            <a:pPr algn="l"/>
            <a:r>
              <a:rPr lang="en-US" sz="600" dirty="0"/>
              <a:t>000123456787</a:t>
            </a:r>
            <a:endParaRPr lang="en-US" sz="800" dirty="0"/>
          </a:p>
        </p:txBody>
      </p:sp>
      <p:sp>
        <p:nvSpPr>
          <p:cNvPr id="14" name="TextBox 13">
            <a:extLst>
              <a:ext uri="{FF2B5EF4-FFF2-40B4-BE49-F238E27FC236}">
                <a16:creationId xmlns:a16="http://schemas.microsoft.com/office/drawing/2014/main" id="{FBB09885-C05F-9706-96C3-5984FB3441D2}"/>
              </a:ext>
            </a:extLst>
          </p:cNvPr>
          <p:cNvSpPr txBox="1"/>
          <p:nvPr/>
        </p:nvSpPr>
        <p:spPr>
          <a:xfrm>
            <a:off x="6222164" y="7969701"/>
            <a:ext cx="1192060" cy="184666"/>
          </a:xfrm>
          <a:prstGeom prst="rect">
            <a:avLst/>
          </a:prstGeom>
          <a:solidFill>
            <a:schemeClr val="bg1"/>
          </a:solidFill>
        </p:spPr>
        <p:txBody>
          <a:bodyPr wrap="square" rtlCol="0">
            <a:spAutoFit/>
          </a:bodyPr>
          <a:lstStyle/>
          <a:p>
            <a:pPr algn="l"/>
            <a:r>
              <a:rPr lang="en-US" sz="600" dirty="0"/>
              <a:t>000123456788</a:t>
            </a:r>
            <a:endParaRPr lang="en-US" sz="800" dirty="0"/>
          </a:p>
        </p:txBody>
      </p:sp>
      <p:sp>
        <p:nvSpPr>
          <p:cNvPr id="15" name="TextBox 14">
            <a:extLst>
              <a:ext uri="{FF2B5EF4-FFF2-40B4-BE49-F238E27FC236}">
                <a16:creationId xmlns:a16="http://schemas.microsoft.com/office/drawing/2014/main" id="{26363886-FFDB-CE09-FC48-A2A5248304ED}"/>
              </a:ext>
            </a:extLst>
          </p:cNvPr>
          <p:cNvSpPr txBox="1"/>
          <p:nvPr/>
        </p:nvSpPr>
        <p:spPr>
          <a:xfrm>
            <a:off x="6222164" y="8266679"/>
            <a:ext cx="1192060" cy="184666"/>
          </a:xfrm>
          <a:prstGeom prst="rect">
            <a:avLst/>
          </a:prstGeom>
          <a:solidFill>
            <a:schemeClr val="bg1">
              <a:lumMod val="95000"/>
            </a:schemeClr>
          </a:solidFill>
        </p:spPr>
        <p:txBody>
          <a:bodyPr wrap="square" rtlCol="0">
            <a:spAutoFit/>
          </a:bodyPr>
          <a:lstStyle/>
          <a:p>
            <a:pPr algn="l"/>
            <a:r>
              <a:rPr lang="en-US" sz="600" dirty="0"/>
              <a:t>000123456789</a:t>
            </a:r>
            <a:endParaRPr lang="en-US" sz="800" dirty="0"/>
          </a:p>
        </p:txBody>
      </p:sp>
      <p:sp>
        <p:nvSpPr>
          <p:cNvPr id="16" name="TextBox 15">
            <a:extLst>
              <a:ext uri="{FF2B5EF4-FFF2-40B4-BE49-F238E27FC236}">
                <a16:creationId xmlns:a16="http://schemas.microsoft.com/office/drawing/2014/main" id="{6E9B7912-303C-B127-3BAE-5A25A216A761}"/>
              </a:ext>
            </a:extLst>
          </p:cNvPr>
          <p:cNvSpPr txBox="1"/>
          <p:nvPr/>
        </p:nvSpPr>
        <p:spPr>
          <a:xfrm>
            <a:off x="6180095" y="6938307"/>
            <a:ext cx="1276199" cy="184666"/>
          </a:xfrm>
          <a:prstGeom prst="rect">
            <a:avLst/>
          </a:prstGeom>
          <a:solidFill>
            <a:schemeClr val="bg1">
              <a:lumMod val="95000"/>
            </a:schemeClr>
          </a:solidFill>
        </p:spPr>
        <p:txBody>
          <a:bodyPr wrap="square" rtlCol="0">
            <a:spAutoFit/>
          </a:bodyPr>
          <a:lstStyle/>
          <a:p>
            <a:pPr algn="l"/>
            <a:r>
              <a:rPr lang="en-US" sz="600" dirty="0"/>
              <a:t>000123456777</a:t>
            </a:r>
            <a:endParaRPr lang="en-US" sz="800" dirty="0"/>
          </a:p>
        </p:txBody>
      </p:sp>
    </p:spTree>
    <p:extLst>
      <p:ext uri="{BB962C8B-B14F-4D97-AF65-F5344CB8AC3E}">
        <p14:creationId xmlns:p14="http://schemas.microsoft.com/office/powerpoint/2010/main" val="276100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7FF0728-A08A-6080-79A4-63FD2907FA25}"/>
              </a:ext>
            </a:extLst>
          </p:cNvPr>
          <p:cNvSpPr>
            <a:spLocks noGrp="1"/>
          </p:cNvSpPr>
          <p:nvPr>
            <p:ph type="body" sz="quarter" idx="10"/>
          </p:nvPr>
        </p:nvSpPr>
        <p:spPr/>
        <p:txBody>
          <a:bodyPr>
            <a:normAutofit lnSpcReduction="10000"/>
          </a:bodyPr>
          <a:lstStyle/>
          <a:p>
            <a:r>
              <a:rPr lang="en-US" dirty="0"/>
              <a:t>ADD NEW MEMBER</a:t>
            </a:r>
          </a:p>
        </p:txBody>
      </p:sp>
      <p:sp>
        <p:nvSpPr>
          <p:cNvPr id="9" name="Content Placeholder 1">
            <a:extLst>
              <a:ext uri="{FF2B5EF4-FFF2-40B4-BE49-F238E27FC236}">
                <a16:creationId xmlns:a16="http://schemas.microsoft.com/office/drawing/2014/main" id="{B7B17D13-2E34-BDD1-2BEC-8605A52F4DCD}"/>
              </a:ext>
            </a:extLst>
          </p:cNvPr>
          <p:cNvSpPr txBox="1">
            <a:spLocks/>
          </p:cNvSpPr>
          <p:nvPr/>
        </p:nvSpPr>
        <p:spPr>
          <a:xfrm>
            <a:off x="181085" y="1301461"/>
            <a:ext cx="5447099" cy="4089400"/>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New member – never been a TAL or SAL member</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Error Message</a:t>
            </a:r>
          </a:p>
          <a:p>
            <a:r>
              <a:rPr lang="en-US" sz="3200" b="0" dirty="0">
                <a:solidFill>
                  <a:schemeClr val="tx1"/>
                </a:solidFill>
                <a:latin typeface="Avenir Next" panose="020B0503020202020204" pitchFamily="34" charset="0"/>
              </a:rPr>
              <a:t>“A customer exists with matching details”</a:t>
            </a:r>
          </a:p>
          <a:p>
            <a:endParaRPr lang="en-US" sz="3200" b="0" dirty="0">
              <a:solidFill>
                <a:schemeClr val="tx1"/>
              </a:solidFill>
              <a:latin typeface="Avenir Next" panose="020B0503020202020204" pitchFamily="34" charset="0"/>
            </a:endParaRPr>
          </a:p>
        </p:txBody>
      </p:sp>
      <p:pic>
        <p:nvPicPr>
          <p:cNvPr id="15" name="Picture 14">
            <a:extLst>
              <a:ext uri="{FF2B5EF4-FFF2-40B4-BE49-F238E27FC236}">
                <a16:creationId xmlns:a16="http://schemas.microsoft.com/office/drawing/2014/main" id="{A84F6C42-2C20-1680-CBF6-BE5504346203}"/>
              </a:ext>
            </a:extLst>
          </p:cNvPr>
          <p:cNvPicPr>
            <a:picLocks noChangeAspect="1"/>
          </p:cNvPicPr>
          <p:nvPr/>
        </p:nvPicPr>
        <p:blipFill>
          <a:blip r:embed="rId3"/>
          <a:stretch>
            <a:fillRect/>
          </a:stretch>
        </p:blipFill>
        <p:spPr>
          <a:xfrm>
            <a:off x="6016056" y="243758"/>
            <a:ext cx="11103302" cy="1889924"/>
          </a:xfrm>
          <a:prstGeom prst="rect">
            <a:avLst/>
          </a:prstGeom>
        </p:spPr>
      </p:pic>
      <p:pic>
        <p:nvPicPr>
          <p:cNvPr id="3" name="Picture 2">
            <a:extLst>
              <a:ext uri="{FF2B5EF4-FFF2-40B4-BE49-F238E27FC236}">
                <a16:creationId xmlns:a16="http://schemas.microsoft.com/office/drawing/2014/main" id="{D6A73CDC-5E45-0ECE-4EEF-67BA3D2CC553}"/>
              </a:ext>
            </a:extLst>
          </p:cNvPr>
          <p:cNvPicPr>
            <a:picLocks noChangeAspect="1"/>
          </p:cNvPicPr>
          <p:nvPr/>
        </p:nvPicPr>
        <p:blipFill>
          <a:blip r:embed="rId4"/>
          <a:stretch>
            <a:fillRect/>
          </a:stretch>
        </p:blipFill>
        <p:spPr>
          <a:xfrm>
            <a:off x="6105778" y="2339611"/>
            <a:ext cx="7762621" cy="3344964"/>
          </a:xfrm>
          <a:prstGeom prst="rect">
            <a:avLst/>
          </a:prstGeom>
        </p:spPr>
      </p:pic>
      <p:grpSp>
        <p:nvGrpSpPr>
          <p:cNvPr id="7" name="Group 6">
            <a:extLst>
              <a:ext uri="{FF2B5EF4-FFF2-40B4-BE49-F238E27FC236}">
                <a16:creationId xmlns:a16="http://schemas.microsoft.com/office/drawing/2014/main" id="{6ABD59B9-0A1B-4CB9-6DE6-341D9BDB1D8C}"/>
              </a:ext>
            </a:extLst>
          </p:cNvPr>
          <p:cNvGrpSpPr/>
          <p:nvPr/>
        </p:nvGrpSpPr>
        <p:grpSpPr>
          <a:xfrm>
            <a:off x="6016056" y="172646"/>
            <a:ext cx="11103302" cy="9266084"/>
            <a:chOff x="6016056" y="172646"/>
            <a:chExt cx="11103302" cy="9266084"/>
          </a:xfrm>
        </p:grpSpPr>
        <p:sp>
          <p:nvSpPr>
            <p:cNvPr id="24" name="Rectangle 23">
              <a:extLst>
                <a:ext uri="{FF2B5EF4-FFF2-40B4-BE49-F238E27FC236}">
                  <a16:creationId xmlns:a16="http://schemas.microsoft.com/office/drawing/2014/main" id="{CB3438AE-2848-06A5-0B99-4364B1CB6365}"/>
                </a:ext>
              </a:extLst>
            </p:cNvPr>
            <p:cNvSpPr/>
            <p:nvPr/>
          </p:nvSpPr>
          <p:spPr>
            <a:xfrm>
              <a:off x="6016056" y="172646"/>
              <a:ext cx="11103302" cy="9266084"/>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C6E0A6-87BC-8AC0-1770-EE15FD9108F6}"/>
                </a:ext>
              </a:extLst>
            </p:cNvPr>
            <p:cNvPicPr>
              <a:picLocks noChangeAspect="1"/>
            </p:cNvPicPr>
            <p:nvPr/>
          </p:nvPicPr>
          <p:blipFill>
            <a:blip r:embed="rId5"/>
            <a:stretch>
              <a:fillRect/>
            </a:stretch>
          </p:blipFill>
          <p:spPr>
            <a:xfrm>
              <a:off x="6723506" y="394252"/>
              <a:ext cx="9862694" cy="8802404"/>
            </a:xfrm>
            <a:prstGeom prst="rect">
              <a:avLst/>
            </a:prstGeom>
          </p:spPr>
        </p:pic>
      </p:grpSp>
      <p:sp>
        <p:nvSpPr>
          <p:cNvPr id="12" name="TextBox 11">
            <a:extLst>
              <a:ext uri="{FF2B5EF4-FFF2-40B4-BE49-F238E27FC236}">
                <a16:creationId xmlns:a16="http://schemas.microsoft.com/office/drawing/2014/main" id="{FB0A27DB-192E-DEC8-CBD0-82648F53D23F}"/>
              </a:ext>
            </a:extLst>
          </p:cNvPr>
          <p:cNvSpPr txBox="1"/>
          <p:nvPr/>
        </p:nvSpPr>
        <p:spPr>
          <a:xfrm>
            <a:off x="281621" y="5221584"/>
            <a:ext cx="5436285" cy="338554"/>
          </a:xfrm>
          <a:prstGeom prst="rect">
            <a:avLst/>
          </a:prstGeom>
          <a:solidFill>
            <a:srgbClr val="FFFFCC"/>
          </a:solidFill>
        </p:spPr>
        <p:txBody>
          <a:bodyPr wrap="square" rtlCol="0">
            <a:spAutoFit/>
          </a:bodyPr>
          <a:lstStyle/>
          <a:p>
            <a:pPr algn="l"/>
            <a:r>
              <a:rPr lang="en-US" dirty="0">
                <a:solidFill>
                  <a:srgbClr val="FF0000"/>
                </a:solidFill>
              </a:rPr>
              <a:t>A customer exists with matching details 000123456888</a:t>
            </a:r>
          </a:p>
        </p:txBody>
      </p:sp>
      <p:pic>
        <p:nvPicPr>
          <p:cNvPr id="14" name="Picture 13">
            <a:extLst>
              <a:ext uri="{FF2B5EF4-FFF2-40B4-BE49-F238E27FC236}">
                <a16:creationId xmlns:a16="http://schemas.microsoft.com/office/drawing/2014/main" id="{1A3640E4-2FA1-A6DC-C0E6-E6314617906C}"/>
              </a:ext>
            </a:extLst>
          </p:cNvPr>
          <p:cNvPicPr>
            <a:picLocks noChangeAspect="1"/>
          </p:cNvPicPr>
          <p:nvPr/>
        </p:nvPicPr>
        <p:blipFill>
          <a:blip r:embed="rId6"/>
          <a:stretch>
            <a:fillRect/>
          </a:stretch>
        </p:blipFill>
        <p:spPr>
          <a:xfrm>
            <a:off x="481013" y="5777370"/>
            <a:ext cx="5027476" cy="2008992"/>
          </a:xfrm>
          <a:prstGeom prst="rect">
            <a:avLst/>
          </a:prstGeom>
          <a:ln>
            <a:solidFill>
              <a:srgbClr val="FF0000"/>
            </a:solidFill>
          </a:ln>
        </p:spPr>
      </p:pic>
      <p:pic>
        <p:nvPicPr>
          <p:cNvPr id="17" name="Picture 16">
            <a:extLst>
              <a:ext uri="{FF2B5EF4-FFF2-40B4-BE49-F238E27FC236}">
                <a16:creationId xmlns:a16="http://schemas.microsoft.com/office/drawing/2014/main" id="{663995A1-A67F-DF27-3E9F-92E96BF5ABBF}"/>
              </a:ext>
            </a:extLst>
          </p:cNvPr>
          <p:cNvPicPr>
            <a:picLocks noChangeAspect="1"/>
          </p:cNvPicPr>
          <p:nvPr/>
        </p:nvPicPr>
        <p:blipFill>
          <a:blip r:embed="rId7"/>
          <a:stretch>
            <a:fillRect/>
          </a:stretch>
        </p:blipFill>
        <p:spPr>
          <a:xfrm>
            <a:off x="7005565" y="1203151"/>
            <a:ext cx="5186435" cy="7871404"/>
          </a:xfrm>
          <a:prstGeom prst="rect">
            <a:avLst/>
          </a:prstGeom>
        </p:spPr>
      </p:pic>
      <p:sp>
        <p:nvSpPr>
          <p:cNvPr id="2" name="Rectangle 1">
            <a:extLst>
              <a:ext uri="{FF2B5EF4-FFF2-40B4-BE49-F238E27FC236}">
                <a16:creationId xmlns:a16="http://schemas.microsoft.com/office/drawing/2014/main" id="{EF1EA660-3298-A52F-5E6E-DF5D0161AF9B}"/>
              </a:ext>
            </a:extLst>
          </p:cNvPr>
          <p:cNvSpPr/>
          <p:nvPr/>
        </p:nvSpPr>
        <p:spPr>
          <a:xfrm>
            <a:off x="181085" y="3181350"/>
            <a:ext cx="5536821" cy="52707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48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up)">
                                      <p:cBhvr>
                                        <p:cTn id="12" dur="1000"/>
                                        <p:tgtEl>
                                          <p:spTgt spid="9">
                                            <p:txEl>
                                              <p:pRg st="2" end="2"/>
                                            </p:txEl>
                                          </p:spTgt>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wipe(up)">
                                      <p:cBhvr>
                                        <p:cTn id="16" dur="1000"/>
                                        <p:tgtEl>
                                          <p:spTgt spid="9">
                                            <p:txEl>
                                              <p:pRg st="3" end="3"/>
                                            </p:txEl>
                                          </p:spTgt>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1000"/>
                                        <p:tgtEl>
                                          <p:spTgt spid="12"/>
                                        </p:tgtEl>
                                      </p:cBhvr>
                                    </p:animEffect>
                                  </p:childTnLst>
                                </p:cTn>
                              </p:par>
                            </p:childTnLst>
                          </p:cTn>
                        </p:par>
                        <p:par>
                          <p:cTn id="21" fill="hold">
                            <p:stCondLst>
                              <p:cond delay="3000"/>
                            </p:stCondLst>
                            <p:childTnLst>
                              <p:par>
                                <p:cTn id="22" presetID="22" presetClass="entr" presetSubtype="1"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1500"/>
                                        <p:tgtEl>
                                          <p:spTgt spid="17"/>
                                        </p:tgtEl>
                                      </p:cBhvr>
                                    </p:animEffect>
                                  </p:childTnLst>
                                </p:cTn>
                              </p:par>
                              <p:par>
                                <p:cTn id="30" presetID="1" presetClass="entr" presetSubtype="0" fill="hold" grpId="0" nodeType="withEffect">
                                  <p:stCondLst>
                                    <p:cond delay="0"/>
                                  </p:stCondLst>
                                  <p:childTnLst>
                                    <p:set>
                                      <p:cBhvr>
                                        <p:cTn id="31" dur="1" fill="hold">
                                          <p:stCondLst>
                                            <p:cond delay="9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4C2BC8-5B6B-DBBB-6E18-30AE25D52225}"/>
              </a:ext>
            </a:extLst>
          </p:cNvPr>
          <p:cNvSpPr>
            <a:spLocks noGrp="1"/>
          </p:cNvSpPr>
          <p:nvPr>
            <p:ph type="body" sz="quarter" idx="10"/>
          </p:nvPr>
        </p:nvSpPr>
        <p:spPr/>
        <p:txBody>
          <a:bodyPr>
            <a:normAutofit lnSpcReduction="10000"/>
          </a:bodyPr>
          <a:lstStyle/>
          <a:p>
            <a:r>
              <a:rPr lang="en-US" dirty="0"/>
              <a:t>OPEN BATCH</a:t>
            </a:r>
          </a:p>
        </p:txBody>
      </p:sp>
      <p:grpSp>
        <p:nvGrpSpPr>
          <p:cNvPr id="30" name="Group 29">
            <a:extLst>
              <a:ext uri="{FF2B5EF4-FFF2-40B4-BE49-F238E27FC236}">
                <a16:creationId xmlns:a16="http://schemas.microsoft.com/office/drawing/2014/main" id="{8F1C50E6-880E-8613-40E2-A4DEA6CFCFFA}"/>
              </a:ext>
            </a:extLst>
          </p:cNvPr>
          <p:cNvGrpSpPr/>
          <p:nvPr/>
        </p:nvGrpSpPr>
        <p:grpSpPr>
          <a:xfrm>
            <a:off x="5672688" y="3194"/>
            <a:ext cx="11667575" cy="9359017"/>
            <a:chOff x="2590800" y="330"/>
            <a:chExt cx="11667575" cy="9359017"/>
          </a:xfrm>
        </p:grpSpPr>
        <p:pic>
          <p:nvPicPr>
            <p:cNvPr id="3" name="Picture 2">
              <a:extLst>
                <a:ext uri="{FF2B5EF4-FFF2-40B4-BE49-F238E27FC236}">
                  <a16:creationId xmlns:a16="http://schemas.microsoft.com/office/drawing/2014/main" id="{673C2154-BABE-9B86-6B3E-A757DED6179C}"/>
                </a:ext>
              </a:extLst>
            </p:cNvPr>
            <p:cNvPicPr>
              <a:picLocks noChangeAspect="1"/>
            </p:cNvPicPr>
            <p:nvPr/>
          </p:nvPicPr>
          <p:blipFill>
            <a:blip r:embed="rId3"/>
            <a:stretch>
              <a:fillRect/>
            </a:stretch>
          </p:blipFill>
          <p:spPr>
            <a:xfrm>
              <a:off x="2590800" y="330"/>
              <a:ext cx="11667575" cy="9359017"/>
            </a:xfrm>
            <a:prstGeom prst="rect">
              <a:avLst/>
            </a:prstGeom>
          </p:spPr>
        </p:pic>
        <p:sp>
          <p:nvSpPr>
            <p:cNvPr id="4" name="TextBox 3">
              <a:extLst>
                <a:ext uri="{FF2B5EF4-FFF2-40B4-BE49-F238E27FC236}">
                  <a16:creationId xmlns:a16="http://schemas.microsoft.com/office/drawing/2014/main" id="{0E045F16-1108-1F8A-2C88-9BFADE732BE0}"/>
                </a:ext>
              </a:extLst>
            </p:cNvPr>
            <p:cNvSpPr txBox="1"/>
            <p:nvPr/>
          </p:nvSpPr>
          <p:spPr>
            <a:xfrm>
              <a:off x="2957985" y="6511667"/>
              <a:ext cx="1335173" cy="184666"/>
            </a:xfrm>
            <a:prstGeom prst="rect">
              <a:avLst/>
            </a:prstGeom>
            <a:solidFill>
              <a:schemeClr val="accent2"/>
            </a:solidFill>
          </p:spPr>
          <p:txBody>
            <a:bodyPr wrap="square" rtlCol="0">
              <a:spAutoFit/>
            </a:bodyPr>
            <a:lstStyle/>
            <a:p>
              <a:pPr algn="l"/>
              <a:r>
                <a:rPr lang="en-US" sz="600" dirty="0"/>
                <a:t>000123456783</a:t>
              </a:r>
              <a:endParaRPr lang="en-US" sz="800" dirty="0"/>
            </a:p>
          </p:txBody>
        </p:sp>
        <p:sp>
          <p:nvSpPr>
            <p:cNvPr id="5" name="TextBox 4">
              <a:extLst>
                <a:ext uri="{FF2B5EF4-FFF2-40B4-BE49-F238E27FC236}">
                  <a16:creationId xmlns:a16="http://schemas.microsoft.com/office/drawing/2014/main" id="{6F5C5D38-CD15-314B-12E4-A36842C7DB1D}"/>
                </a:ext>
              </a:extLst>
            </p:cNvPr>
            <p:cNvSpPr txBox="1"/>
            <p:nvPr/>
          </p:nvSpPr>
          <p:spPr>
            <a:xfrm>
              <a:off x="3000051" y="5466238"/>
              <a:ext cx="1335173" cy="184666"/>
            </a:xfrm>
            <a:prstGeom prst="rect">
              <a:avLst/>
            </a:prstGeom>
            <a:solidFill>
              <a:schemeClr val="bg1">
                <a:lumMod val="95000"/>
              </a:schemeClr>
            </a:solidFill>
          </p:spPr>
          <p:txBody>
            <a:bodyPr wrap="square" rtlCol="0">
              <a:spAutoFit/>
            </a:bodyPr>
            <a:lstStyle/>
            <a:p>
              <a:pPr algn="l"/>
              <a:r>
                <a:rPr lang="en-US" sz="600" dirty="0"/>
                <a:t>000123456783</a:t>
              </a:r>
              <a:endParaRPr lang="en-US" sz="800" dirty="0"/>
            </a:p>
          </p:txBody>
        </p:sp>
        <p:sp>
          <p:nvSpPr>
            <p:cNvPr id="7" name="TextBox 6">
              <a:extLst>
                <a:ext uri="{FF2B5EF4-FFF2-40B4-BE49-F238E27FC236}">
                  <a16:creationId xmlns:a16="http://schemas.microsoft.com/office/drawing/2014/main" id="{B0B81DB8-48FB-E8AC-3384-80137F654D39}"/>
                </a:ext>
              </a:extLst>
            </p:cNvPr>
            <p:cNvSpPr txBox="1"/>
            <p:nvPr/>
          </p:nvSpPr>
          <p:spPr>
            <a:xfrm>
              <a:off x="3000052" y="6172710"/>
              <a:ext cx="1335173" cy="184666"/>
            </a:xfrm>
            <a:prstGeom prst="rect">
              <a:avLst/>
            </a:prstGeom>
            <a:solidFill>
              <a:schemeClr val="bg1">
                <a:lumMod val="95000"/>
              </a:schemeClr>
            </a:solidFill>
          </p:spPr>
          <p:txBody>
            <a:bodyPr wrap="square" rtlCol="0">
              <a:spAutoFit/>
            </a:bodyPr>
            <a:lstStyle/>
            <a:p>
              <a:pPr algn="l"/>
              <a:r>
                <a:rPr lang="en-US" sz="600" dirty="0"/>
                <a:t>000123456782</a:t>
              </a:r>
              <a:endParaRPr lang="en-US" sz="800" dirty="0"/>
            </a:p>
          </p:txBody>
        </p:sp>
        <p:sp>
          <p:nvSpPr>
            <p:cNvPr id="20" name="TextBox 19">
              <a:extLst>
                <a:ext uri="{FF2B5EF4-FFF2-40B4-BE49-F238E27FC236}">
                  <a16:creationId xmlns:a16="http://schemas.microsoft.com/office/drawing/2014/main" id="{EA4C96EB-954D-FBB8-BDAC-0B971C95427E}"/>
                </a:ext>
              </a:extLst>
            </p:cNvPr>
            <p:cNvSpPr txBox="1"/>
            <p:nvPr/>
          </p:nvSpPr>
          <p:spPr>
            <a:xfrm>
              <a:off x="3000052" y="5827856"/>
              <a:ext cx="1335173" cy="184666"/>
            </a:xfrm>
            <a:prstGeom prst="rect">
              <a:avLst/>
            </a:prstGeom>
            <a:solidFill>
              <a:schemeClr val="bg1"/>
            </a:solidFill>
          </p:spPr>
          <p:txBody>
            <a:bodyPr wrap="square" rtlCol="0">
              <a:spAutoFit/>
            </a:bodyPr>
            <a:lstStyle/>
            <a:p>
              <a:pPr algn="l"/>
              <a:r>
                <a:rPr lang="en-US" sz="600" dirty="0"/>
                <a:t>000123456784</a:t>
              </a:r>
              <a:endParaRPr lang="en-US" sz="800" dirty="0"/>
            </a:p>
          </p:txBody>
        </p:sp>
        <p:sp>
          <p:nvSpPr>
            <p:cNvPr id="23" name="TextBox 22">
              <a:extLst>
                <a:ext uri="{FF2B5EF4-FFF2-40B4-BE49-F238E27FC236}">
                  <a16:creationId xmlns:a16="http://schemas.microsoft.com/office/drawing/2014/main" id="{4DF11F04-3D22-E681-E6AD-CAE477839CC8}"/>
                </a:ext>
              </a:extLst>
            </p:cNvPr>
            <p:cNvSpPr txBox="1"/>
            <p:nvPr/>
          </p:nvSpPr>
          <p:spPr>
            <a:xfrm>
              <a:off x="3000052" y="7232222"/>
              <a:ext cx="1335173" cy="184666"/>
            </a:xfrm>
            <a:prstGeom prst="rect">
              <a:avLst/>
            </a:prstGeom>
            <a:solidFill>
              <a:schemeClr val="bg1"/>
            </a:solidFill>
          </p:spPr>
          <p:txBody>
            <a:bodyPr wrap="square" rtlCol="0">
              <a:spAutoFit/>
            </a:bodyPr>
            <a:lstStyle/>
            <a:p>
              <a:pPr algn="l"/>
              <a:r>
                <a:rPr lang="en-US" sz="600" dirty="0"/>
                <a:t>000123456785</a:t>
              </a:r>
              <a:endParaRPr lang="en-US" sz="800" dirty="0"/>
            </a:p>
          </p:txBody>
        </p:sp>
        <p:sp>
          <p:nvSpPr>
            <p:cNvPr id="24" name="TextBox 23">
              <a:extLst>
                <a:ext uri="{FF2B5EF4-FFF2-40B4-BE49-F238E27FC236}">
                  <a16:creationId xmlns:a16="http://schemas.microsoft.com/office/drawing/2014/main" id="{510D2E17-FE4B-223E-256E-48DAA33DA57F}"/>
                </a:ext>
              </a:extLst>
            </p:cNvPr>
            <p:cNvSpPr txBox="1"/>
            <p:nvPr/>
          </p:nvSpPr>
          <p:spPr>
            <a:xfrm>
              <a:off x="3000052" y="7618266"/>
              <a:ext cx="1335173" cy="184666"/>
            </a:xfrm>
            <a:prstGeom prst="rect">
              <a:avLst/>
            </a:prstGeom>
            <a:solidFill>
              <a:schemeClr val="bg1">
                <a:lumMod val="95000"/>
              </a:schemeClr>
            </a:solidFill>
          </p:spPr>
          <p:txBody>
            <a:bodyPr wrap="square" rtlCol="0">
              <a:spAutoFit/>
            </a:bodyPr>
            <a:lstStyle/>
            <a:p>
              <a:pPr algn="l"/>
              <a:r>
                <a:rPr lang="en-US" sz="600" dirty="0"/>
                <a:t>000123456787</a:t>
              </a:r>
              <a:endParaRPr lang="en-US" sz="800" dirty="0"/>
            </a:p>
          </p:txBody>
        </p:sp>
        <p:sp>
          <p:nvSpPr>
            <p:cNvPr id="25" name="TextBox 24">
              <a:extLst>
                <a:ext uri="{FF2B5EF4-FFF2-40B4-BE49-F238E27FC236}">
                  <a16:creationId xmlns:a16="http://schemas.microsoft.com/office/drawing/2014/main" id="{77BB98D2-E212-A0B2-F221-712207A0A85B}"/>
                </a:ext>
              </a:extLst>
            </p:cNvPr>
            <p:cNvSpPr txBox="1"/>
            <p:nvPr/>
          </p:nvSpPr>
          <p:spPr>
            <a:xfrm>
              <a:off x="3000053" y="7997328"/>
              <a:ext cx="1335172" cy="184666"/>
            </a:xfrm>
            <a:prstGeom prst="rect">
              <a:avLst/>
            </a:prstGeom>
            <a:solidFill>
              <a:schemeClr val="bg1"/>
            </a:solidFill>
          </p:spPr>
          <p:txBody>
            <a:bodyPr wrap="square" rtlCol="0">
              <a:spAutoFit/>
            </a:bodyPr>
            <a:lstStyle/>
            <a:p>
              <a:pPr algn="l"/>
              <a:r>
                <a:rPr lang="en-US" sz="600" dirty="0"/>
                <a:t>000123456788</a:t>
              </a:r>
              <a:endParaRPr lang="en-US" sz="800" dirty="0"/>
            </a:p>
          </p:txBody>
        </p:sp>
        <p:sp>
          <p:nvSpPr>
            <p:cNvPr id="26" name="TextBox 25">
              <a:extLst>
                <a:ext uri="{FF2B5EF4-FFF2-40B4-BE49-F238E27FC236}">
                  <a16:creationId xmlns:a16="http://schemas.microsoft.com/office/drawing/2014/main" id="{90051124-BCA8-7C7D-AF22-97DF44ABC770}"/>
                </a:ext>
              </a:extLst>
            </p:cNvPr>
            <p:cNvSpPr txBox="1"/>
            <p:nvPr/>
          </p:nvSpPr>
          <p:spPr>
            <a:xfrm>
              <a:off x="2973225" y="8336285"/>
              <a:ext cx="1335172" cy="184666"/>
            </a:xfrm>
            <a:prstGeom prst="rect">
              <a:avLst/>
            </a:prstGeom>
            <a:solidFill>
              <a:schemeClr val="bg1">
                <a:lumMod val="95000"/>
              </a:schemeClr>
            </a:solidFill>
          </p:spPr>
          <p:txBody>
            <a:bodyPr wrap="square" rtlCol="0">
              <a:spAutoFit/>
            </a:bodyPr>
            <a:lstStyle/>
            <a:p>
              <a:pPr algn="l"/>
              <a:r>
                <a:rPr lang="en-US" sz="600" dirty="0"/>
                <a:t>000123456789</a:t>
              </a:r>
              <a:endParaRPr lang="en-US" sz="800" dirty="0"/>
            </a:p>
          </p:txBody>
        </p:sp>
        <p:sp>
          <p:nvSpPr>
            <p:cNvPr id="27" name="TextBox 26">
              <a:extLst>
                <a:ext uri="{FF2B5EF4-FFF2-40B4-BE49-F238E27FC236}">
                  <a16:creationId xmlns:a16="http://schemas.microsoft.com/office/drawing/2014/main" id="{93CD94E8-A9FB-6BD5-B59F-B41AD94B92A5}"/>
                </a:ext>
              </a:extLst>
            </p:cNvPr>
            <p:cNvSpPr txBox="1"/>
            <p:nvPr/>
          </p:nvSpPr>
          <p:spPr>
            <a:xfrm>
              <a:off x="2987649" y="6895947"/>
              <a:ext cx="1429412" cy="184666"/>
            </a:xfrm>
            <a:prstGeom prst="rect">
              <a:avLst/>
            </a:prstGeom>
            <a:solidFill>
              <a:schemeClr val="bg1">
                <a:lumMod val="95000"/>
              </a:schemeClr>
            </a:solidFill>
          </p:spPr>
          <p:txBody>
            <a:bodyPr wrap="square" rtlCol="0">
              <a:spAutoFit/>
            </a:bodyPr>
            <a:lstStyle/>
            <a:p>
              <a:pPr algn="l"/>
              <a:r>
                <a:rPr lang="en-US" sz="600" dirty="0"/>
                <a:t>000123456777</a:t>
              </a:r>
              <a:endParaRPr lang="en-US" sz="800" dirty="0"/>
            </a:p>
          </p:txBody>
        </p:sp>
        <p:sp>
          <p:nvSpPr>
            <p:cNvPr id="28" name="TextBox 27">
              <a:extLst>
                <a:ext uri="{FF2B5EF4-FFF2-40B4-BE49-F238E27FC236}">
                  <a16:creationId xmlns:a16="http://schemas.microsoft.com/office/drawing/2014/main" id="{39431EA2-55FF-21BD-4EAB-71DDF9032B40}"/>
                </a:ext>
              </a:extLst>
            </p:cNvPr>
            <p:cNvSpPr txBox="1"/>
            <p:nvPr/>
          </p:nvSpPr>
          <p:spPr>
            <a:xfrm>
              <a:off x="2973225" y="9054304"/>
              <a:ext cx="1335172" cy="184666"/>
            </a:xfrm>
            <a:prstGeom prst="rect">
              <a:avLst/>
            </a:prstGeom>
            <a:solidFill>
              <a:schemeClr val="bg1">
                <a:lumMod val="95000"/>
              </a:schemeClr>
            </a:solidFill>
          </p:spPr>
          <p:txBody>
            <a:bodyPr wrap="square" rtlCol="0">
              <a:spAutoFit/>
            </a:bodyPr>
            <a:lstStyle/>
            <a:p>
              <a:pPr algn="l"/>
              <a:r>
                <a:rPr lang="en-US" sz="600" dirty="0"/>
                <a:t>000123456000</a:t>
              </a:r>
              <a:endParaRPr lang="en-US" sz="800" dirty="0"/>
            </a:p>
          </p:txBody>
        </p:sp>
        <p:sp>
          <p:nvSpPr>
            <p:cNvPr id="29" name="TextBox 28">
              <a:extLst>
                <a:ext uri="{FF2B5EF4-FFF2-40B4-BE49-F238E27FC236}">
                  <a16:creationId xmlns:a16="http://schemas.microsoft.com/office/drawing/2014/main" id="{FEF7B804-F125-5F0C-668F-5AB41F876F15}"/>
                </a:ext>
              </a:extLst>
            </p:cNvPr>
            <p:cNvSpPr txBox="1"/>
            <p:nvPr/>
          </p:nvSpPr>
          <p:spPr>
            <a:xfrm>
              <a:off x="2957985" y="8695294"/>
              <a:ext cx="1335172" cy="184666"/>
            </a:xfrm>
            <a:prstGeom prst="rect">
              <a:avLst/>
            </a:prstGeom>
            <a:solidFill>
              <a:schemeClr val="bg1"/>
            </a:solidFill>
          </p:spPr>
          <p:txBody>
            <a:bodyPr wrap="square" rtlCol="0">
              <a:spAutoFit/>
            </a:bodyPr>
            <a:lstStyle/>
            <a:p>
              <a:pPr algn="l"/>
              <a:r>
                <a:rPr lang="en-US" sz="600" dirty="0"/>
                <a:t>000351234567</a:t>
              </a:r>
              <a:endParaRPr lang="en-US" sz="800" dirty="0"/>
            </a:p>
          </p:txBody>
        </p:sp>
      </p:grpSp>
      <p:pic>
        <p:nvPicPr>
          <p:cNvPr id="32" name="Picture 31">
            <a:extLst>
              <a:ext uri="{FF2B5EF4-FFF2-40B4-BE49-F238E27FC236}">
                <a16:creationId xmlns:a16="http://schemas.microsoft.com/office/drawing/2014/main" id="{70B7D89F-FECB-DD59-D7A6-8F394148915D}"/>
              </a:ext>
            </a:extLst>
          </p:cNvPr>
          <p:cNvPicPr>
            <a:picLocks noChangeAspect="1"/>
          </p:cNvPicPr>
          <p:nvPr/>
        </p:nvPicPr>
        <p:blipFill>
          <a:blip r:embed="rId4"/>
          <a:stretch>
            <a:fillRect/>
          </a:stretch>
        </p:blipFill>
        <p:spPr>
          <a:xfrm>
            <a:off x="5880264" y="226993"/>
            <a:ext cx="9232736" cy="3313183"/>
          </a:xfrm>
          <a:prstGeom prst="rect">
            <a:avLst/>
          </a:prstGeom>
          <a:ln w="76200">
            <a:solidFill>
              <a:srgbClr val="FFC000"/>
            </a:solidFill>
          </a:ln>
        </p:spPr>
      </p:pic>
      <p:pic>
        <p:nvPicPr>
          <p:cNvPr id="34" name="Picture 33">
            <a:extLst>
              <a:ext uri="{FF2B5EF4-FFF2-40B4-BE49-F238E27FC236}">
                <a16:creationId xmlns:a16="http://schemas.microsoft.com/office/drawing/2014/main" id="{A0AE0630-C736-B0B0-D2CF-5A708BE0A4D5}"/>
              </a:ext>
            </a:extLst>
          </p:cNvPr>
          <p:cNvPicPr>
            <a:picLocks noChangeAspect="1"/>
          </p:cNvPicPr>
          <p:nvPr/>
        </p:nvPicPr>
        <p:blipFill>
          <a:blip r:embed="rId5"/>
          <a:stretch>
            <a:fillRect/>
          </a:stretch>
        </p:blipFill>
        <p:spPr>
          <a:xfrm>
            <a:off x="12999529" y="4267308"/>
            <a:ext cx="2411588" cy="696127"/>
          </a:xfrm>
          <a:prstGeom prst="rect">
            <a:avLst/>
          </a:prstGeom>
          <a:ln w="57150">
            <a:solidFill>
              <a:schemeClr val="accent1"/>
            </a:solidFill>
          </a:ln>
        </p:spPr>
      </p:pic>
      <p:sp>
        <p:nvSpPr>
          <p:cNvPr id="35" name="Content Placeholder 1">
            <a:extLst>
              <a:ext uri="{FF2B5EF4-FFF2-40B4-BE49-F238E27FC236}">
                <a16:creationId xmlns:a16="http://schemas.microsoft.com/office/drawing/2014/main" id="{280EC0C5-6D7E-A55C-01F2-73AE19F28371}"/>
              </a:ext>
            </a:extLst>
          </p:cNvPr>
          <p:cNvSpPr txBox="1">
            <a:spLocks/>
          </p:cNvSpPr>
          <p:nvPr/>
        </p:nvSpPr>
        <p:spPr>
          <a:xfrm>
            <a:off x="211037" y="914952"/>
            <a:ext cx="5119841" cy="8444396"/>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Continue with renew/add/transfer until all members are entered and finalize.</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Remove Members</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Delete Transmittal</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List Selected</a:t>
            </a: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p:txBody>
      </p:sp>
      <p:sp>
        <p:nvSpPr>
          <p:cNvPr id="36" name="Rectangle 35">
            <a:extLst>
              <a:ext uri="{FF2B5EF4-FFF2-40B4-BE49-F238E27FC236}">
                <a16:creationId xmlns:a16="http://schemas.microsoft.com/office/drawing/2014/main" id="{8E37EDEE-ADE2-B2FC-C21D-EBC48704B823}"/>
              </a:ext>
            </a:extLst>
          </p:cNvPr>
          <p:cNvSpPr/>
          <p:nvPr/>
        </p:nvSpPr>
        <p:spPr>
          <a:xfrm>
            <a:off x="7260024" y="4212163"/>
            <a:ext cx="1644072" cy="55509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05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5">
                                            <p:txEl>
                                              <p:pRg st="2" end="2"/>
                                            </p:txEl>
                                          </p:spTgt>
                                        </p:tgtEl>
                                        <p:attrNameLst>
                                          <p:attrName>style.visibility</p:attrName>
                                        </p:attrNameLst>
                                      </p:cBhvr>
                                      <p:to>
                                        <p:strVal val="visible"/>
                                      </p:to>
                                    </p:set>
                                    <p:animEffect transition="in" filter="wipe(up)">
                                      <p:cBhvr>
                                        <p:cTn id="14" dur="1000"/>
                                        <p:tgtEl>
                                          <p:spTgt spid="3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1000"/>
                                        <p:tgtEl>
                                          <p:spTgt spid="36"/>
                                        </p:tgtEl>
                                      </p:cBhvr>
                                    </p:animEffect>
                                  </p:childTnLst>
                                </p:cTn>
                              </p:par>
                              <p:par>
                                <p:cTn id="20" presetID="22" presetClass="entr" presetSubtype="1" fill="hold" nodeType="withEffect">
                                  <p:stCondLst>
                                    <p:cond delay="0"/>
                                  </p:stCondLst>
                                  <p:childTnLst>
                                    <p:set>
                                      <p:cBhvr>
                                        <p:cTn id="21" dur="1" fill="hold">
                                          <p:stCondLst>
                                            <p:cond delay="0"/>
                                          </p:stCondLst>
                                        </p:cTn>
                                        <p:tgtEl>
                                          <p:spTgt spid="35">
                                            <p:txEl>
                                              <p:pRg st="4" end="4"/>
                                            </p:txEl>
                                          </p:spTgt>
                                        </p:tgtEl>
                                        <p:attrNameLst>
                                          <p:attrName>style.visibility</p:attrName>
                                        </p:attrNameLst>
                                      </p:cBhvr>
                                      <p:to>
                                        <p:strVal val="visible"/>
                                      </p:to>
                                    </p:set>
                                    <p:animEffect transition="in" filter="wipe(up)">
                                      <p:cBhvr>
                                        <p:cTn id="22" dur="1000"/>
                                        <p:tgtEl>
                                          <p:spTgt spid="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1000"/>
                                        <p:tgtEl>
                                          <p:spTgt spid="34"/>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xEl>
                                              <p:pRg st="6" end="6"/>
                                            </p:txEl>
                                          </p:spTgt>
                                        </p:tgtEl>
                                        <p:attrNameLst>
                                          <p:attrName>style.visibility</p:attrName>
                                        </p:attrNameLst>
                                      </p:cBhvr>
                                      <p:to>
                                        <p:strVal val="visible"/>
                                      </p:to>
                                    </p:set>
                                    <p:animEffect transition="in" filter="wipe(up)">
                                      <p:cBhvr>
                                        <p:cTn id="30" dur="10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4C2BC8-5B6B-DBBB-6E18-30AE25D52225}"/>
              </a:ext>
            </a:extLst>
          </p:cNvPr>
          <p:cNvSpPr>
            <a:spLocks noGrp="1"/>
          </p:cNvSpPr>
          <p:nvPr>
            <p:ph type="body" sz="quarter" idx="10"/>
          </p:nvPr>
        </p:nvSpPr>
        <p:spPr/>
        <p:txBody>
          <a:bodyPr>
            <a:normAutofit lnSpcReduction="10000"/>
          </a:bodyPr>
          <a:lstStyle/>
          <a:p>
            <a:r>
              <a:rPr lang="en-US" dirty="0"/>
              <a:t>REVIEW TRANSMITTAL</a:t>
            </a:r>
          </a:p>
        </p:txBody>
      </p:sp>
      <p:grpSp>
        <p:nvGrpSpPr>
          <p:cNvPr id="11" name="Group 10">
            <a:extLst>
              <a:ext uri="{FF2B5EF4-FFF2-40B4-BE49-F238E27FC236}">
                <a16:creationId xmlns:a16="http://schemas.microsoft.com/office/drawing/2014/main" id="{080BFA3B-FD21-C6A5-17AB-ED099919E894}"/>
              </a:ext>
            </a:extLst>
          </p:cNvPr>
          <p:cNvGrpSpPr/>
          <p:nvPr/>
        </p:nvGrpSpPr>
        <p:grpSpPr>
          <a:xfrm>
            <a:off x="499316" y="1373503"/>
            <a:ext cx="16341630" cy="7914588"/>
            <a:chOff x="499316" y="1373503"/>
            <a:chExt cx="16341630" cy="7914588"/>
          </a:xfrm>
        </p:grpSpPr>
        <p:pic>
          <p:nvPicPr>
            <p:cNvPr id="3" name="Picture 2">
              <a:extLst>
                <a:ext uri="{FF2B5EF4-FFF2-40B4-BE49-F238E27FC236}">
                  <a16:creationId xmlns:a16="http://schemas.microsoft.com/office/drawing/2014/main" id="{FCF24B1A-9B3C-58F7-241D-EBBD70E564D3}"/>
                </a:ext>
              </a:extLst>
            </p:cNvPr>
            <p:cNvPicPr>
              <a:picLocks noChangeAspect="1"/>
            </p:cNvPicPr>
            <p:nvPr/>
          </p:nvPicPr>
          <p:blipFill>
            <a:blip r:embed="rId3"/>
            <a:stretch>
              <a:fillRect/>
            </a:stretch>
          </p:blipFill>
          <p:spPr>
            <a:xfrm>
              <a:off x="499316" y="1373503"/>
              <a:ext cx="16341630" cy="7914588"/>
            </a:xfrm>
            <a:prstGeom prst="rect">
              <a:avLst/>
            </a:prstGeom>
          </p:spPr>
        </p:pic>
        <p:sp>
          <p:nvSpPr>
            <p:cNvPr id="7" name="TextBox 6">
              <a:extLst>
                <a:ext uri="{FF2B5EF4-FFF2-40B4-BE49-F238E27FC236}">
                  <a16:creationId xmlns:a16="http://schemas.microsoft.com/office/drawing/2014/main" id="{368207B1-0D6D-7D27-1F00-4722AAD7B332}"/>
                </a:ext>
              </a:extLst>
            </p:cNvPr>
            <p:cNvSpPr txBox="1"/>
            <p:nvPr/>
          </p:nvSpPr>
          <p:spPr>
            <a:xfrm>
              <a:off x="822036" y="6898811"/>
              <a:ext cx="1335173" cy="230832"/>
            </a:xfrm>
            <a:prstGeom prst="rect">
              <a:avLst/>
            </a:prstGeom>
            <a:solidFill>
              <a:schemeClr val="bg1"/>
            </a:solidFill>
          </p:spPr>
          <p:txBody>
            <a:bodyPr wrap="square" rtlCol="0">
              <a:spAutoFit/>
            </a:bodyPr>
            <a:lstStyle/>
            <a:p>
              <a:pPr algn="l"/>
              <a:r>
                <a:rPr lang="en-US" sz="900" dirty="0"/>
                <a:t>000123456783</a:t>
              </a:r>
            </a:p>
          </p:txBody>
        </p:sp>
        <p:sp>
          <p:nvSpPr>
            <p:cNvPr id="9" name="TextBox 8">
              <a:extLst>
                <a:ext uri="{FF2B5EF4-FFF2-40B4-BE49-F238E27FC236}">
                  <a16:creationId xmlns:a16="http://schemas.microsoft.com/office/drawing/2014/main" id="{2E452466-5110-551B-A5F3-A10F47E57CF0}"/>
                </a:ext>
              </a:extLst>
            </p:cNvPr>
            <p:cNvSpPr txBox="1"/>
            <p:nvPr/>
          </p:nvSpPr>
          <p:spPr>
            <a:xfrm>
              <a:off x="822036" y="7178453"/>
              <a:ext cx="1429412" cy="230832"/>
            </a:xfrm>
            <a:prstGeom prst="rect">
              <a:avLst/>
            </a:prstGeom>
            <a:solidFill>
              <a:schemeClr val="bg1">
                <a:lumMod val="95000"/>
              </a:schemeClr>
            </a:solidFill>
          </p:spPr>
          <p:txBody>
            <a:bodyPr wrap="square" rtlCol="0">
              <a:spAutoFit/>
            </a:bodyPr>
            <a:lstStyle/>
            <a:p>
              <a:pPr algn="l"/>
              <a:r>
                <a:rPr lang="en-US" sz="900" dirty="0"/>
                <a:t>000123456777</a:t>
              </a:r>
            </a:p>
          </p:txBody>
        </p:sp>
        <p:sp>
          <p:nvSpPr>
            <p:cNvPr id="10" name="TextBox 9">
              <a:extLst>
                <a:ext uri="{FF2B5EF4-FFF2-40B4-BE49-F238E27FC236}">
                  <a16:creationId xmlns:a16="http://schemas.microsoft.com/office/drawing/2014/main" id="{67D74F6D-735B-09DA-5DEE-C40A0961E6EE}"/>
                </a:ext>
              </a:extLst>
            </p:cNvPr>
            <p:cNvSpPr txBox="1"/>
            <p:nvPr/>
          </p:nvSpPr>
          <p:spPr>
            <a:xfrm>
              <a:off x="822037" y="7530839"/>
              <a:ext cx="1335172" cy="230832"/>
            </a:xfrm>
            <a:prstGeom prst="rect">
              <a:avLst/>
            </a:prstGeom>
            <a:solidFill>
              <a:schemeClr val="bg1"/>
            </a:solidFill>
          </p:spPr>
          <p:txBody>
            <a:bodyPr wrap="square" rtlCol="0">
              <a:spAutoFit/>
            </a:bodyPr>
            <a:lstStyle/>
            <a:p>
              <a:pPr algn="l"/>
              <a:r>
                <a:rPr lang="en-US" sz="900" dirty="0"/>
                <a:t>000351234567</a:t>
              </a:r>
            </a:p>
          </p:txBody>
        </p:sp>
      </p:grpSp>
      <p:sp>
        <p:nvSpPr>
          <p:cNvPr id="5" name="Rectangle 4">
            <a:extLst>
              <a:ext uri="{FF2B5EF4-FFF2-40B4-BE49-F238E27FC236}">
                <a16:creationId xmlns:a16="http://schemas.microsoft.com/office/drawing/2014/main" id="{3A1A7742-1598-FBB4-0F0F-4D66D5199C5A}"/>
              </a:ext>
            </a:extLst>
          </p:cNvPr>
          <p:cNvSpPr/>
          <p:nvPr/>
        </p:nvSpPr>
        <p:spPr>
          <a:xfrm>
            <a:off x="14417964" y="6420474"/>
            <a:ext cx="1644072" cy="1504326"/>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44CBBC-D20B-A171-BFE5-B0E3C1002271}"/>
              </a:ext>
            </a:extLst>
          </p:cNvPr>
          <p:cNvSpPr/>
          <p:nvPr/>
        </p:nvSpPr>
        <p:spPr>
          <a:xfrm>
            <a:off x="714706" y="5846693"/>
            <a:ext cx="9686594" cy="458857"/>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C563235-70C5-3D47-4B0B-3EB93E3FD0C4}"/>
              </a:ext>
            </a:extLst>
          </p:cNvPr>
          <p:cNvSpPr/>
          <p:nvPr/>
        </p:nvSpPr>
        <p:spPr>
          <a:xfrm>
            <a:off x="11316073" y="8048624"/>
            <a:ext cx="971550" cy="11156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B7355E4-333D-224C-8BFE-9754C0550EAC}"/>
              </a:ext>
            </a:extLst>
          </p:cNvPr>
          <p:cNvPicPr>
            <a:picLocks noChangeAspect="1"/>
          </p:cNvPicPr>
          <p:nvPr/>
        </p:nvPicPr>
        <p:blipFill>
          <a:blip r:embed="rId4"/>
          <a:stretch>
            <a:fillRect/>
          </a:stretch>
        </p:blipFill>
        <p:spPr>
          <a:xfrm>
            <a:off x="13290481" y="8135900"/>
            <a:ext cx="3157207" cy="941091"/>
          </a:xfrm>
          <a:prstGeom prst="rect">
            <a:avLst/>
          </a:prstGeom>
        </p:spPr>
      </p:pic>
    </p:spTree>
    <p:extLst>
      <p:ext uri="{BB962C8B-B14F-4D97-AF65-F5344CB8AC3E}">
        <p14:creationId xmlns:p14="http://schemas.microsoft.com/office/powerpoint/2010/main" val="352620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par>
                                <p:cTn id="18" presetID="6" presetClass="emph" presetSubtype="0" fill="hold" nodeType="withEffect">
                                  <p:stCondLst>
                                    <p:cond delay="0"/>
                                  </p:stCondLst>
                                  <p:childTnLst>
                                    <p:animScale>
                                      <p:cBhvr>
                                        <p:cTn id="19"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4C2BC8-5B6B-DBBB-6E18-30AE25D52225}"/>
              </a:ext>
            </a:extLst>
          </p:cNvPr>
          <p:cNvSpPr>
            <a:spLocks noGrp="1"/>
          </p:cNvSpPr>
          <p:nvPr>
            <p:ph type="body" sz="quarter" idx="10"/>
          </p:nvPr>
        </p:nvSpPr>
        <p:spPr>
          <a:xfrm>
            <a:off x="481012" y="394252"/>
            <a:ext cx="4586287" cy="520700"/>
          </a:xfrm>
        </p:spPr>
        <p:txBody>
          <a:bodyPr>
            <a:normAutofit lnSpcReduction="10000"/>
          </a:bodyPr>
          <a:lstStyle/>
          <a:p>
            <a:r>
              <a:rPr lang="en-US" dirty="0"/>
              <a:t>PAYMENT INFORMATION</a:t>
            </a:r>
          </a:p>
        </p:txBody>
      </p:sp>
      <p:sp>
        <p:nvSpPr>
          <p:cNvPr id="35" name="Content Placeholder 1">
            <a:extLst>
              <a:ext uri="{FF2B5EF4-FFF2-40B4-BE49-F238E27FC236}">
                <a16:creationId xmlns:a16="http://schemas.microsoft.com/office/drawing/2014/main" id="{280EC0C5-6D7E-A55C-01F2-73AE19F28371}"/>
              </a:ext>
            </a:extLst>
          </p:cNvPr>
          <p:cNvSpPr txBox="1">
            <a:spLocks/>
          </p:cNvSpPr>
          <p:nvPr/>
        </p:nvSpPr>
        <p:spPr>
          <a:xfrm>
            <a:off x="214234" y="3486150"/>
            <a:ext cx="5119841" cy="6267450"/>
          </a:xfrm>
          <a:prstGeom prst="rect">
            <a:avLst/>
          </a:prstGeom>
        </p:spPr>
        <p:txBody>
          <a:bodyPr vert="horz" lIns="91440" tIns="45720" rIns="91440" bIns="45720" rtlCol="0" anchor="b">
            <a:normAutofit lnSpcReduction="1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1</a:t>
            </a:r>
            <a:r>
              <a:rPr lang="en-US" sz="3200" b="0" baseline="30000" dirty="0">
                <a:solidFill>
                  <a:schemeClr val="tx1"/>
                </a:solidFill>
                <a:latin typeface="Avenir Next" panose="020B0503020202020204" pitchFamily="34" charset="0"/>
              </a:rPr>
              <a:t>st</a:t>
            </a:r>
            <a:r>
              <a:rPr lang="en-US" sz="3200" b="0" dirty="0">
                <a:solidFill>
                  <a:schemeClr val="tx1"/>
                </a:solidFill>
                <a:latin typeface="Avenir Next" panose="020B0503020202020204" pitchFamily="34" charset="0"/>
              </a:rPr>
              <a:t> Transmittal</a:t>
            </a:r>
          </a:p>
          <a:p>
            <a:pPr marL="457200">
              <a:buFont typeface="Arial" panose="020B0604020202020204" pitchFamily="34" charset="0"/>
              <a:buChar char="•"/>
            </a:pPr>
            <a:r>
              <a:rPr lang="en-US" sz="3200" b="0" dirty="0">
                <a:solidFill>
                  <a:schemeClr val="tx1"/>
                </a:solidFill>
                <a:latin typeface="Avenir Next" panose="020B0503020202020204" pitchFamily="34" charset="0"/>
              </a:rPr>
              <a:t>ACH – Domestic</a:t>
            </a:r>
          </a:p>
          <a:p>
            <a:pPr marL="457200">
              <a:buFont typeface="Arial" panose="020B0604020202020204" pitchFamily="34" charset="0"/>
              <a:buChar char="•"/>
            </a:pPr>
            <a:r>
              <a:rPr lang="en-US" sz="3200" b="0" dirty="0">
                <a:solidFill>
                  <a:schemeClr val="tx1"/>
                </a:solidFill>
                <a:latin typeface="Avenir Next" panose="020B0503020202020204" pitchFamily="34" charset="0"/>
              </a:rPr>
              <a:t>CC – Foreign Depts only</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Stores for Future Transmittals</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Hold on 1</a:t>
            </a:r>
            <a:r>
              <a:rPr lang="en-US" sz="3200" b="0" baseline="30000" dirty="0">
                <a:solidFill>
                  <a:schemeClr val="tx1"/>
                </a:solidFill>
                <a:latin typeface="Avenir Next" panose="020B0503020202020204" pitchFamily="34" charset="0"/>
              </a:rPr>
              <a:t>st</a:t>
            </a:r>
            <a:r>
              <a:rPr lang="en-US" sz="3200" b="0" dirty="0">
                <a:solidFill>
                  <a:schemeClr val="tx1"/>
                </a:solidFill>
                <a:latin typeface="Avenir Next" panose="020B0503020202020204" pitchFamily="34" charset="0"/>
              </a:rPr>
              <a:t> Transmittal</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Authorize / Pay Now</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Error?  Contact your financial institution.</a:t>
            </a: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p:txBody>
      </p:sp>
      <p:pic>
        <p:nvPicPr>
          <p:cNvPr id="10" name="Picture 9">
            <a:extLst>
              <a:ext uri="{FF2B5EF4-FFF2-40B4-BE49-F238E27FC236}">
                <a16:creationId xmlns:a16="http://schemas.microsoft.com/office/drawing/2014/main" id="{07038E84-55F8-BF1A-1721-C12E5B658F58}"/>
              </a:ext>
            </a:extLst>
          </p:cNvPr>
          <p:cNvPicPr>
            <a:picLocks noChangeAspect="1"/>
          </p:cNvPicPr>
          <p:nvPr/>
        </p:nvPicPr>
        <p:blipFill>
          <a:blip r:embed="rId3"/>
          <a:stretch>
            <a:fillRect/>
          </a:stretch>
        </p:blipFill>
        <p:spPr>
          <a:xfrm>
            <a:off x="5932561" y="1146451"/>
            <a:ext cx="10830351" cy="7460698"/>
          </a:xfrm>
          <a:prstGeom prst="rect">
            <a:avLst/>
          </a:prstGeom>
          <a:ln w="76200">
            <a:solidFill>
              <a:srgbClr val="FFC000"/>
            </a:solidFill>
          </a:ln>
        </p:spPr>
      </p:pic>
      <p:pic>
        <p:nvPicPr>
          <p:cNvPr id="12" name="Picture 11">
            <a:extLst>
              <a:ext uri="{FF2B5EF4-FFF2-40B4-BE49-F238E27FC236}">
                <a16:creationId xmlns:a16="http://schemas.microsoft.com/office/drawing/2014/main" id="{C3145D35-17DB-92E7-36E4-07A9F97CF4D4}"/>
              </a:ext>
            </a:extLst>
          </p:cNvPr>
          <p:cNvPicPr>
            <a:picLocks noChangeAspect="1"/>
          </p:cNvPicPr>
          <p:nvPr/>
        </p:nvPicPr>
        <p:blipFill>
          <a:blip r:embed="rId4"/>
          <a:stretch>
            <a:fillRect/>
          </a:stretch>
        </p:blipFill>
        <p:spPr>
          <a:xfrm>
            <a:off x="6010372" y="1295147"/>
            <a:ext cx="10676340" cy="7114460"/>
          </a:xfrm>
          <a:prstGeom prst="rect">
            <a:avLst/>
          </a:prstGeom>
        </p:spPr>
      </p:pic>
    </p:spTree>
    <p:extLst>
      <p:ext uri="{BB962C8B-B14F-4D97-AF65-F5344CB8AC3E}">
        <p14:creationId xmlns:p14="http://schemas.microsoft.com/office/powerpoint/2010/main" val="37666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1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5">
                                            <p:txEl>
                                              <p:pRg st="4" end="4"/>
                                            </p:txEl>
                                          </p:spTgt>
                                        </p:tgtEl>
                                        <p:attrNameLst>
                                          <p:attrName>style.visibility</p:attrName>
                                        </p:attrNameLst>
                                      </p:cBhvr>
                                      <p:to>
                                        <p:strVal val="visible"/>
                                      </p:to>
                                    </p:set>
                                    <p:animEffect transition="in" filter="wipe(up)">
                                      <p:cBhvr>
                                        <p:cTn id="12" dur="1000"/>
                                        <p:tgtEl>
                                          <p:spTgt spid="3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5">
                                            <p:txEl>
                                              <p:pRg st="6" end="6"/>
                                            </p:txEl>
                                          </p:spTgt>
                                        </p:tgtEl>
                                        <p:attrNameLst>
                                          <p:attrName>style.visibility</p:attrName>
                                        </p:attrNameLst>
                                      </p:cBhvr>
                                      <p:to>
                                        <p:strVal val="visible"/>
                                      </p:to>
                                    </p:set>
                                    <p:animEffect transition="in" filter="wipe(up)">
                                      <p:cBhvr>
                                        <p:cTn id="17" dur="1000"/>
                                        <p:tgtEl>
                                          <p:spTgt spid="3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5">
                                            <p:txEl>
                                              <p:pRg st="8" end="8"/>
                                            </p:txEl>
                                          </p:spTgt>
                                        </p:tgtEl>
                                        <p:attrNameLst>
                                          <p:attrName>style.visibility</p:attrName>
                                        </p:attrNameLst>
                                      </p:cBhvr>
                                      <p:to>
                                        <p:strVal val="visible"/>
                                      </p:to>
                                    </p:set>
                                    <p:animEffect transition="in" filter="wipe(up)">
                                      <p:cBhvr>
                                        <p:cTn id="22" dur="1000"/>
                                        <p:tgtEl>
                                          <p:spTgt spid="35">
                                            <p:txEl>
                                              <p:pRg st="8" end="8"/>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35">
                                            <p:txEl>
                                              <p:pRg st="9" end="9"/>
                                            </p:txEl>
                                          </p:spTgt>
                                        </p:tgtEl>
                                        <p:attrNameLst>
                                          <p:attrName>style.visibility</p:attrName>
                                        </p:attrNameLst>
                                      </p:cBhvr>
                                      <p:to>
                                        <p:strVal val="visible"/>
                                      </p:to>
                                    </p:set>
                                    <p:animEffect transition="in" filter="wipe(up)">
                                      <p:cBhvr>
                                        <p:cTn id="25" dur="1000"/>
                                        <p:tgtEl>
                                          <p:spTgt spid="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4C2BC8-5B6B-DBBB-6E18-30AE25D52225}"/>
              </a:ext>
            </a:extLst>
          </p:cNvPr>
          <p:cNvSpPr>
            <a:spLocks noGrp="1"/>
          </p:cNvSpPr>
          <p:nvPr>
            <p:ph type="body" sz="quarter" idx="10"/>
          </p:nvPr>
        </p:nvSpPr>
        <p:spPr>
          <a:xfrm>
            <a:off x="481012" y="394252"/>
            <a:ext cx="4586287" cy="520700"/>
          </a:xfrm>
        </p:spPr>
        <p:txBody>
          <a:bodyPr>
            <a:normAutofit lnSpcReduction="10000"/>
          </a:bodyPr>
          <a:lstStyle/>
          <a:p>
            <a:r>
              <a:rPr lang="en-US" dirty="0"/>
              <a:t>RECEIPT</a:t>
            </a:r>
          </a:p>
        </p:txBody>
      </p:sp>
      <p:sp>
        <p:nvSpPr>
          <p:cNvPr id="35" name="Content Placeholder 1">
            <a:extLst>
              <a:ext uri="{FF2B5EF4-FFF2-40B4-BE49-F238E27FC236}">
                <a16:creationId xmlns:a16="http://schemas.microsoft.com/office/drawing/2014/main" id="{280EC0C5-6D7E-A55C-01F2-73AE19F28371}"/>
              </a:ext>
            </a:extLst>
          </p:cNvPr>
          <p:cNvSpPr txBox="1">
            <a:spLocks/>
          </p:cNvSpPr>
          <p:nvPr/>
        </p:nvSpPr>
        <p:spPr>
          <a:xfrm>
            <a:off x="214234" y="1713388"/>
            <a:ext cx="5119841" cy="3725284"/>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Receipt Number</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Transmittal Summary</a:t>
            </a:r>
          </a:p>
          <a:p>
            <a:endParaRPr lang="en-US" sz="3200" b="0" dirty="0">
              <a:solidFill>
                <a:schemeClr val="tx1"/>
              </a:solidFill>
              <a:latin typeface="Avenir Next" panose="020B0503020202020204" pitchFamily="34" charset="0"/>
            </a:endParaRP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p:txBody>
      </p:sp>
      <p:pic>
        <p:nvPicPr>
          <p:cNvPr id="3" name="Picture 2">
            <a:extLst>
              <a:ext uri="{FF2B5EF4-FFF2-40B4-BE49-F238E27FC236}">
                <a16:creationId xmlns:a16="http://schemas.microsoft.com/office/drawing/2014/main" id="{0310BE8A-6AE4-8BC1-F861-824CB5A62149}"/>
              </a:ext>
            </a:extLst>
          </p:cNvPr>
          <p:cNvPicPr>
            <a:picLocks noChangeAspect="1"/>
          </p:cNvPicPr>
          <p:nvPr/>
        </p:nvPicPr>
        <p:blipFill>
          <a:blip r:embed="rId3"/>
          <a:stretch>
            <a:fillRect/>
          </a:stretch>
        </p:blipFill>
        <p:spPr>
          <a:xfrm>
            <a:off x="6021730" y="394252"/>
            <a:ext cx="10837521" cy="4904571"/>
          </a:xfrm>
          <a:prstGeom prst="rect">
            <a:avLst/>
          </a:prstGeom>
          <a:solidFill>
            <a:schemeClr val="bg1"/>
          </a:solidFill>
          <a:ln w="76200">
            <a:solidFill>
              <a:schemeClr val="bg1"/>
            </a:solidFill>
          </a:ln>
        </p:spPr>
      </p:pic>
    </p:spTree>
    <p:extLst>
      <p:ext uri="{BB962C8B-B14F-4D97-AF65-F5344CB8AC3E}">
        <p14:creationId xmlns:p14="http://schemas.microsoft.com/office/powerpoint/2010/main" val="235579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791A6-380A-E004-3C4A-9738EE79BE5E}"/>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2E1B9F89-23A8-2F6E-D4D0-6B448E26D7F3}"/>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4" name="Picture 3">
            <a:extLst>
              <a:ext uri="{FF2B5EF4-FFF2-40B4-BE49-F238E27FC236}">
                <a16:creationId xmlns:a16="http://schemas.microsoft.com/office/drawing/2014/main" id="{CB50E5AC-5AB5-6A93-C12A-28532FF7F33B}"/>
              </a:ext>
            </a:extLst>
          </p:cNvPr>
          <p:cNvPicPr>
            <a:picLocks noChangeAspect="1"/>
          </p:cNvPicPr>
          <p:nvPr/>
        </p:nvPicPr>
        <p:blipFill>
          <a:blip r:embed="rId4"/>
          <a:stretch>
            <a:fillRect/>
          </a:stretch>
        </p:blipFill>
        <p:spPr>
          <a:xfrm>
            <a:off x="586777" y="282462"/>
            <a:ext cx="16166708" cy="8566322"/>
          </a:xfrm>
          <a:prstGeom prst="rect">
            <a:avLst/>
          </a:prstGeom>
        </p:spPr>
      </p:pic>
      <p:sp>
        <p:nvSpPr>
          <p:cNvPr id="10" name="Rectangle: Rounded Corners 9">
            <a:extLst>
              <a:ext uri="{FF2B5EF4-FFF2-40B4-BE49-F238E27FC236}">
                <a16:creationId xmlns:a16="http://schemas.microsoft.com/office/drawing/2014/main" id="{4C10EED9-F6EE-354E-8E2F-EAD15E62E717}"/>
              </a:ext>
            </a:extLst>
          </p:cNvPr>
          <p:cNvSpPr/>
          <p:nvPr/>
        </p:nvSpPr>
        <p:spPr>
          <a:xfrm>
            <a:off x="4832644" y="224303"/>
            <a:ext cx="2810801" cy="47815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9F08F8C-10DB-654B-C888-957FF059AEF0}"/>
              </a:ext>
            </a:extLst>
          </p:cNvPr>
          <p:cNvGrpSpPr/>
          <p:nvPr/>
        </p:nvGrpSpPr>
        <p:grpSpPr>
          <a:xfrm>
            <a:off x="4615635" y="1701745"/>
            <a:ext cx="4599771" cy="5057261"/>
            <a:chOff x="4615635" y="1701745"/>
            <a:chExt cx="4599771" cy="5057261"/>
          </a:xfrm>
        </p:grpSpPr>
        <p:sp>
          <p:nvSpPr>
            <p:cNvPr id="12" name="TextBox 11">
              <a:extLst>
                <a:ext uri="{FF2B5EF4-FFF2-40B4-BE49-F238E27FC236}">
                  <a16:creationId xmlns:a16="http://schemas.microsoft.com/office/drawing/2014/main" id="{AD12AA16-2BCD-9F96-7021-CEF883F952EA}"/>
                </a:ext>
              </a:extLst>
            </p:cNvPr>
            <p:cNvSpPr txBox="1"/>
            <p:nvPr/>
          </p:nvSpPr>
          <p:spPr>
            <a:xfrm>
              <a:off x="4615635" y="6543562"/>
              <a:ext cx="1183657" cy="215444"/>
            </a:xfrm>
            <a:prstGeom prst="rect">
              <a:avLst/>
            </a:prstGeom>
            <a:solidFill>
              <a:schemeClr val="bg1"/>
            </a:solidFill>
          </p:spPr>
          <p:txBody>
            <a:bodyPr wrap="square" rtlCol="0">
              <a:spAutoFit/>
            </a:bodyPr>
            <a:lstStyle/>
            <a:p>
              <a:pPr algn="l"/>
              <a:r>
                <a:rPr lang="en-US" sz="800" dirty="0"/>
                <a:t>000123456783</a:t>
              </a:r>
            </a:p>
          </p:txBody>
        </p:sp>
        <p:sp>
          <p:nvSpPr>
            <p:cNvPr id="13" name="TextBox 12">
              <a:extLst>
                <a:ext uri="{FF2B5EF4-FFF2-40B4-BE49-F238E27FC236}">
                  <a16:creationId xmlns:a16="http://schemas.microsoft.com/office/drawing/2014/main" id="{99730C80-1046-2EBC-A660-AD8F4D3E5EC4}"/>
                </a:ext>
              </a:extLst>
            </p:cNvPr>
            <p:cNvSpPr txBox="1"/>
            <p:nvPr/>
          </p:nvSpPr>
          <p:spPr>
            <a:xfrm>
              <a:off x="4615635" y="6328118"/>
              <a:ext cx="1429412" cy="215444"/>
            </a:xfrm>
            <a:prstGeom prst="rect">
              <a:avLst/>
            </a:prstGeom>
            <a:solidFill>
              <a:schemeClr val="bg1"/>
            </a:solidFill>
          </p:spPr>
          <p:txBody>
            <a:bodyPr wrap="square" rtlCol="0">
              <a:spAutoFit/>
            </a:bodyPr>
            <a:lstStyle/>
            <a:p>
              <a:pPr algn="l"/>
              <a:r>
                <a:rPr lang="en-US" sz="800" dirty="0"/>
                <a:t>000123456777</a:t>
              </a:r>
            </a:p>
          </p:txBody>
        </p:sp>
        <p:sp>
          <p:nvSpPr>
            <p:cNvPr id="14" name="TextBox 13">
              <a:extLst>
                <a:ext uri="{FF2B5EF4-FFF2-40B4-BE49-F238E27FC236}">
                  <a16:creationId xmlns:a16="http://schemas.microsoft.com/office/drawing/2014/main" id="{66F56FC1-C701-E759-DCE5-A9F6988C8A9F}"/>
                </a:ext>
              </a:extLst>
            </p:cNvPr>
            <p:cNvSpPr txBox="1"/>
            <p:nvPr/>
          </p:nvSpPr>
          <p:spPr>
            <a:xfrm>
              <a:off x="4615635" y="6162237"/>
              <a:ext cx="1335172" cy="215444"/>
            </a:xfrm>
            <a:prstGeom prst="rect">
              <a:avLst/>
            </a:prstGeom>
            <a:solidFill>
              <a:schemeClr val="bg1"/>
            </a:solidFill>
          </p:spPr>
          <p:txBody>
            <a:bodyPr wrap="square" rtlCol="0">
              <a:spAutoFit/>
            </a:bodyPr>
            <a:lstStyle/>
            <a:p>
              <a:pPr algn="l"/>
              <a:r>
                <a:rPr lang="en-US" sz="800" dirty="0"/>
                <a:t>000351234567</a:t>
              </a:r>
            </a:p>
          </p:txBody>
        </p:sp>
        <p:pic>
          <p:nvPicPr>
            <p:cNvPr id="17" name="Picture 16" descr="A blue and yellow badge with a star and a gold star&#10;&#10;Description automatically generated">
              <a:extLst>
                <a:ext uri="{FF2B5EF4-FFF2-40B4-BE49-F238E27FC236}">
                  <a16:creationId xmlns:a16="http://schemas.microsoft.com/office/drawing/2014/main" id="{9D30F8B6-25A4-C7C2-6E39-7F40710432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1920" y="1701745"/>
              <a:ext cx="1323486" cy="1323486"/>
            </a:xfrm>
            <a:prstGeom prst="rect">
              <a:avLst/>
            </a:prstGeom>
          </p:spPr>
        </p:pic>
      </p:grpSp>
      <p:sp>
        <p:nvSpPr>
          <p:cNvPr id="19" name="Content Placeholder 1">
            <a:extLst>
              <a:ext uri="{FF2B5EF4-FFF2-40B4-BE49-F238E27FC236}">
                <a16:creationId xmlns:a16="http://schemas.microsoft.com/office/drawing/2014/main" id="{0659556F-634F-8D10-7D8D-BAAE911298CE}"/>
              </a:ext>
            </a:extLst>
          </p:cNvPr>
          <p:cNvSpPr txBox="1">
            <a:spLocks/>
          </p:cNvSpPr>
          <p:nvPr/>
        </p:nvSpPr>
        <p:spPr>
          <a:xfrm>
            <a:off x="679451" y="1959027"/>
            <a:ext cx="3690429" cy="6267450"/>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2800" b="0" dirty="0">
                <a:solidFill>
                  <a:schemeClr val="tx1"/>
                </a:solidFill>
                <a:latin typeface="Avenir Next" panose="020B0503020202020204" pitchFamily="34" charset="0"/>
              </a:rPr>
              <a:t>Batch Status:  Marked for Posting</a:t>
            </a:r>
          </a:p>
          <a:p>
            <a:r>
              <a:rPr lang="en-US" sz="2800" b="0" dirty="0">
                <a:solidFill>
                  <a:schemeClr val="tx1"/>
                </a:solidFill>
                <a:latin typeface="Avenir Next" panose="020B0503020202020204" pitchFamily="34" charset="0"/>
              </a:rPr>
              <a:t>10 days avg to complete.</a:t>
            </a:r>
          </a:p>
          <a:p>
            <a:r>
              <a:rPr lang="en-US" sz="2800" b="0" dirty="0">
                <a:solidFill>
                  <a:schemeClr val="tx1"/>
                </a:solidFill>
                <a:latin typeface="Avenir Next" panose="020B0503020202020204" pitchFamily="34" charset="0"/>
              </a:rPr>
              <a:t>Counted in National Target Date report.</a:t>
            </a:r>
          </a:p>
          <a:p>
            <a:r>
              <a:rPr lang="en-US" sz="2800" b="0" dirty="0">
                <a:solidFill>
                  <a:schemeClr val="tx1"/>
                </a:solidFill>
                <a:latin typeface="Avenir Next" panose="020B0503020202020204" pitchFamily="34" charset="0"/>
              </a:rPr>
              <a:t>Available to Depts for goals report.</a:t>
            </a:r>
          </a:p>
          <a:p>
            <a:r>
              <a:rPr lang="en-US" sz="2800" b="0" dirty="0">
                <a:solidFill>
                  <a:schemeClr val="tx1"/>
                </a:solidFill>
                <a:latin typeface="Avenir Next" panose="020B0503020202020204" pitchFamily="34" charset="0"/>
              </a:rPr>
              <a:t>Members do not receive renewal notices or renew online.</a:t>
            </a:r>
          </a:p>
          <a:p>
            <a:endParaRPr lang="en-US" sz="2800" b="0" dirty="0">
              <a:solidFill>
                <a:schemeClr val="tx1"/>
              </a:solidFill>
              <a:latin typeface="Avenir Next" panose="020B0503020202020204" pitchFamily="34" charset="0"/>
            </a:endParaRP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p:txBody>
      </p:sp>
      <p:sp>
        <p:nvSpPr>
          <p:cNvPr id="2" name="TextBox 1">
            <a:extLst>
              <a:ext uri="{FF2B5EF4-FFF2-40B4-BE49-F238E27FC236}">
                <a16:creationId xmlns:a16="http://schemas.microsoft.com/office/drawing/2014/main" id="{5CAADA15-BC71-295E-C27E-7F9E650DBA39}"/>
              </a:ext>
            </a:extLst>
          </p:cNvPr>
          <p:cNvSpPr txBox="1"/>
          <p:nvPr/>
        </p:nvSpPr>
        <p:spPr>
          <a:xfrm>
            <a:off x="6958225" y="3763728"/>
            <a:ext cx="3190876" cy="1200329"/>
          </a:xfrm>
          <a:prstGeom prst="rect">
            <a:avLst/>
          </a:prstGeom>
          <a:solidFill>
            <a:schemeClr val="bg1"/>
          </a:solidFill>
          <a:ln w="76200">
            <a:solidFill>
              <a:srgbClr val="FFC000"/>
            </a:solidFill>
          </a:ln>
        </p:spPr>
        <p:txBody>
          <a:bodyPr wrap="square" rtlCol="0">
            <a:spAutoFit/>
          </a:bodyPr>
          <a:lstStyle/>
          <a:p>
            <a:r>
              <a:rPr lang="en-US" sz="1200" b="1" dirty="0"/>
              <a:t># Cards: 3</a:t>
            </a:r>
          </a:p>
          <a:p>
            <a:r>
              <a:rPr lang="en-US" sz="1200" b="1" dirty="0"/>
              <a:t>Total Amount: $120.00</a:t>
            </a:r>
          </a:p>
          <a:p>
            <a:r>
              <a:rPr lang="en-US" sz="1200" b="1" dirty="0"/>
              <a:t>Status:  Marked For Posting</a:t>
            </a:r>
          </a:p>
          <a:p>
            <a:r>
              <a:rPr lang="en-US" sz="1200" b="1" dirty="0"/>
              <a:t>Charge per member:  $40.00</a:t>
            </a:r>
          </a:p>
          <a:p>
            <a:r>
              <a:rPr lang="en-US" sz="1200" b="1" dirty="0"/>
              <a:t>Date Submitted:  07/19/2024</a:t>
            </a:r>
          </a:p>
          <a:p>
            <a:r>
              <a:rPr lang="en-US" sz="1200" b="1" dirty="0"/>
              <a:t>Batch # 2407190001</a:t>
            </a:r>
          </a:p>
        </p:txBody>
      </p:sp>
    </p:spTree>
    <p:custDataLst>
      <p:tags r:id="rId1"/>
    </p:custDataLst>
    <p:extLst>
      <p:ext uri="{BB962C8B-B14F-4D97-AF65-F5344CB8AC3E}">
        <p14:creationId xmlns:p14="http://schemas.microsoft.com/office/powerpoint/2010/main" val="282744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up)">
                                      <p:cBhvr>
                                        <p:cTn id="12" dur="10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wipe(up)">
                                      <p:cBhvr>
                                        <p:cTn id="17" dur="10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wipe(up)">
                                      <p:cBhvr>
                                        <p:cTn id="22" dur="1000"/>
                                        <p:tgtEl>
                                          <p:spTgt spid="19">
                                            <p:txEl>
                                              <p:pRg st="3" end="3"/>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19">
                                            <p:txEl>
                                              <p:pRg st="4" end="4"/>
                                            </p:txEl>
                                          </p:spTgt>
                                        </p:tgtEl>
                                        <p:attrNameLst>
                                          <p:attrName>style.visibility</p:attrName>
                                        </p:attrNameLst>
                                      </p:cBhvr>
                                      <p:to>
                                        <p:strVal val="visible"/>
                                      </p:to>
                                    </p:set>
                                    <p:animEffect transition="in" filter="wipe(up)">
                                      <p:cBhvr>
                                        <p:cTn id="25" dur="10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MYLEGION.ORG</a:t>
            </a:r>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6729373" y="138155"/>
            <a:ext cx="9876131" cy="9477289"/>
          </a:xfrm>
          <a:prstGeom prst="rect">
            <a:avLst/>
          </a:prstGeom>
          <a:ln w="28575">
            <a:solidFill>
              <a:schemeClr val="tx1"/>
            </a:solidFill>
          </a:ln>
        </p:spPr>
      </p:pic>
      <p:pic>
        <p:nvPicPr>
          <p:cNvPr id="15" name="Picture 14">
            <a:extLst>
              <a:ext uri="{FF2B5EF4-FFF2-40B4-BE49-F238E27FC236}">
                <a16:creationId xmlns:a16="http://schemas.microsoft.com/office/drawing/2014/main" id="{B58924DC-D7BC-C70C-6B54-9AFDA645A756}"/>
              </a:ext>
            </a:extLst>
          </p:cNvPr>
          <p:cNvPicPr>
            <a:picLocks noChangeAspect="1"/>
          </p:cNvPicPr>
          <p:nvPr/>
        </p:nvPicPr>
        <p:blipFill>
          <a:blip r:embed="rId4"/>
          <a:stretch>
            <a:fillRect/>
          </a:stretch>
        </p:blipFill>
        <p:spPr>
          <a:xfrm>
            <a:off x="318040" y="1660905"/>
            <a:ext cx="5040344" cy="6911448"/>
          </a:xfrm>
          <a:prstGeom prst="rect">
            <a:avLst/>
          </a:prstGeom>
        </p:spPr>
      </p:pic>
    </p:spTree>
    <p:extLst>
      <p:ext uri="{BB962C8B-B14F-4D97-AF65-F5344CB8AC3E}">
        <p14:creationId xmlns:p14="http://schemas.microsoft.com/office/powerpoint/2010/main" val="75381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2" y="394252"/>
            <a:ext cx="4950523" cy="538436"/>
          </a:xfrm>
        </p:spPr>
        <p:txBody>
          <a:bodyPr>
            <a:normAutofit/>
          </a:bodyPr>
          <a:lstStyle/>
          <a:p>
            <a:r>
              <a:rPr lang="en-US" dirty="0"/>
              <a:t>TRANSMITTAL HISTORY</a:t>
            </a:r>
          </a:p>
        </p:txBody>
      </p:sp>
      <p:grpSp>
        <p:nvGrpSpPr>
          <p:cNvPr id="2" name="Group 1">
            <a:extLst>
              <a:ext uri="{FF2B5EF4-FFF2-40B4-BE49-F238E27FC236}">
                <a16:creationId xmlns:a16="http://schemas.microsoft.com/office/drawing/2014/main" id="{FFCE4E4D-83B4-AAA3-5B22-F0FF3F188120}"/>
              </a:ext>
            </a:extLst>
          </p:cNvPr>
          <p:cNvGrpSpPr/>
          <p:nvPr/>
        </p:nvGrpSpPr>
        <p:grpSpPr>
          <a:xfrm>
            <a:off x="1431448" y="172292"/>
            <a:ext cx="15400675" cy="10681820"/>
            <a:chOff x="1458575" y="221500"/>
            <a:chExt cx="15400675" cy="10681820"/>
          </a:xfrm>
        </p:grpSpPr>
        <p:pic>
          <p:nvPicPr>
            <p:cNvPr id="3" name="Picture 2">
              <a:extLst>
                <a:ext uri="{FF2B5EF4-FFF2-40B4-BE49-F238E27FC236}">
                  <a16:creationId xmlns:a16="http://schemas.microsoft.com/office/drawing/2014/main" id="{81515BA3-05AD-F901-BC90-70A805A57FBC}"/>
                </a:ext>
              </a:extLst>
            </p:cNvPr>
            <p:cNvPicPr>
              <a:picLocks noChangeAspect="1"/>
            </p:cNvPicPr>
            <p:nvPr/>
          </p:nvPicPr>
          <p:blipFill>
            <a:blip r:embed="rId3"/>
            <a:stretch>
              <a:fillRect/>
            </a:stretch>
          </p:blipFill>
          <p:spPr>
            <a:xfrm>
              <a:off x="1458575" y="1187112"/>
              <a:ext cx="2559814" cy="7473972"/>
            </a:xfrm>
            <a:prstGeom prst="rect">
              <a:avLst/>
            </a:prstGeom>
          </p:spPr>
        </p:pic>
        <p:pic>
          <p:nvPicPr>
            <p:cNvPr id="4" name="Picture 3">
              <a:extLst>
                <a:ext uri="{FF2B5EF4-FFF2-40B4-BE49-F238E27FC236}">
                  <a16:creationId xmlns:a16="http://schemas.microsoft.com/office/drawing/2014/main" id="{43A6AAE3-4297-EC28-CD96-CE7A111770B7}"/>
                </a:ext>
              </a:extLst>
            </p:cNvPr>
            <p:cNvPicPr>
              <a:picLocks noChangeAspect="1"/>
            </p:cNvPicPr>
            <p:nvPr/>
          </p:nvPicPr>
          <p:blipFill>
            <a:blip r:embed="rId4"/>
            <a:stretch>
              <a:fillRect/>
            </a:stretch>
          </p:blipFill>
          <p:spPr>
            <a:xfrm>
              <a:off x="6875235" y="3885055"/>
              <a:ext cx="9984015" cy="7018265"/>
            </a:xfrm>
            <a:prstGeom prst="rect">
              <a:avLst/>
            </a:prstGeom>
          </p:spPr>
        </p:pic>
        <p:pic>
          <p:nvPicPr>
            <p:cNvPr id="5" name="Picture 4">
              <a:extLst>
                <a:ext uri="{FF2B5EF4-FFF2-40B4-BE49-F238E27FC236}">
                  <a16:creationId xmlns:a16="http://schemas.microsoft.com/office/drawing/2014/main" id="{208C1B17-3BCB-80A0-99DB-A432602DD742}"/>
                </a:ext>
              </a:extLst>
            </p:cNvPr>
            <p:cNvPicPr>
              <a:picLocks noChangeAspect="1"/>
            </p:cNvPicPr>
            <p:nvPr/>
          </p:nvPicPr>
          <p:blipFill>
            <a:blip r:embed="rId5"/>
            <a:stretch>
              <a:fillRect/>
            </a:stretch>
          </p:blipFill>
          <p:spPr>
            <a:xfrm>
              <a:off x="6380842" y="221500"/>
              <a:ext cx="10478408" cy="1699407"/>
            </a:xfrm>
            <a:prstGeom prst="rect">
              <a:avLst/>
            </a:prstGeom>
          </p:spPr>
        </p:pic>
        <p:pic>
          <p:nvPicPr>
            <p:cNvPr id="7" name="Picture 6">
              <a:extLst>
                <a:ext uri="{FF2B5EF4-FFF2-40B4-BE49-F238E27FC236}">
                  <a16:creationId xmlns:a16="http://schemas.microsoft.com/office/drawing/2014/main" id="{D28DC523-D7A6-0ABF-4D40-F92490CDBDED}"/>
                </a:ext>
              </a:extLst>
            </p:cNvPr>
            <p:cNvPicPr>
              <a:picLocks noChangeAspect="1"/>
            </p:cNvPicPr>
            <p:nvPr/>
          </p:nvPicPr>
          <p:blipFill>
            <a:blip r:embed="rId6"/>
            <a:stretch>
              <a:fillRect/>
            </a:stretch>
          </p:blipFill>
          <p:spPr>
            <a:xfrm>
              <a:off x="6663771" y="1995962"/>
              <a:ext cx="9912550" cy="1889093"/>
            </a:xfrm>
            <a:prstGeom prst="rect">
              <a:avLst/>
            </a:prstGeom>
          </p:spPr>
        </p:pic>
      </p:grpSp>
      <p:sp>
        <p:nvSpPr>
          <p:cNvPr id="9" name="Rectangle 8">
            <a:extLst>
              <a:ext uri="{FF2B5EF4-FFF2-40B4-BE49-F238E27FC236}">
                <a16:creationId xmlns:a16="http://schemas.microsoft.com/office/drawing/2014/main" id="{0E3ED77C-224B-6A15-96F2-E4FB8986E7FF}"/>
              </a:ext>
            </a:extLst>
          </p:cNvPr>
          <p:cNvSpPr/>
          <p:nvPr/>
        </p:nvSpPr>
        <p:spPr>
          <a:xfrm>
            <a:off x="1431448" y="2658612"/>
            <a:ext cx="2512112" cy="1133099"/>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52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A6924-DDC5-BA53-99C0-A18EF7856D5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73DD71F-2676-C4A3-2796-A62C625B682B}"/>
              </a:ext>
            </a:extLst>
          </p:cNvPr>
          <p:cNvSpPr>
            <a:spLocks noGrp="1"/>
          </p:cNvSpPr>
          <p:nvPr>
            <p:ph type="body" sz="quarter" idx="10"/>
          </p:nvPr>
        </p:nvSpPr>
        <p:spPr/>
        <p:txBody>
          <a:bodyPr>
            <a:normAutofit lnSpcReduction="10000"/>
          </a:bodyPr>
          <a:lstStyle/>
          <a:p>
            <a:r>
              <a:rPr lang="en-US" dirty="0"/>
              <a:t>TRANSMITTAL HISTORY</a:t>
            </a:r>
          </a:p>
        </p:txBody>
      </p:sp>
      <p:sp>
        <p:nvSpPr>
          <p:cNvPr id="14" name="Content Placeholder 1">
            <a:extLst>
              <a:ext uri="{FF2B5EF4-FFF2-40B4-BE49-F238E27FC236}">
                <a16:creationId xmlns:a16="http://schemas.microsoft.com/office/drawing/2014/main" id="{2E46392F-1093-C000-6701-5F606CE49D51}"/>
              </a:ext>
            </a:extLst>
          </p:cNvPr>
          <p:cNvSpPr txBox="1">
            <a:spLocks/>
          </p:cNvSpPr>
          <p:nvPr/>
        </p:nvSpPr>
        <p:spPr>
          <a:xfrm>
            <a:off x="320914" y="3344068"/>
            <a:ext cx="7009526" cy="5129372"/>
          </a:xfrm>
          <a:prstGeom prst="rect">
            <a:avLst/>
          </a:prstGeom>
        </p:spPr>
        <p:txBody>
          <a:bodyPr vert="horz" lIns="91440" tIns="45720" rIns="91440" bIns="45720" rtlCol="0" anchor="b">
            <a:normAutofit lnSpcReduction="1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Transmittal Number</a:t>
            </a:r>
          </a:p>
          <a:p>
            <a:r>
              <a:rPr lang="en-US" sz="3200" b="0" dirty="0">
                <a:solidFill>
                  <a:schemeClr val="tx1"/>
                </a:solidFill>
                <a:latin typeface="Avenir Next" panose="020B0503020202020204" pitchFamily="34" charset="0"/>
              </a:rPr>
              <a:t>Membership Year</a:t>
            </a:r>
          </a:p>
          <a:p>
            <a:r>
              <a:rPr lang="en-US" sz="3200" b="0" dirty="0">
                <a:solidFill>
                  <a:schemeClr val="tx1"/>
                </a:solidFill>
                <a:latin typeface="Avenir Next" panose="020B0503020202020204" pitchFamily="34" charset="0"/>
              </a:rPr>
              <a:t>Submitted</a:t>
            </a:r>
          </a:p>
          <a:p>
            <a:r>
              <a:rPr lang="en-US" sz="3200" b="0" dirty="0">
                <a:solidFill>
                  <a:schemeClr val="tx1"/>
                </a:solidFill>
                <a:latin typeface="Avenir Next" panose="020B0503020202020204" pitchFamily="34" charset="0"/>
              </a:rPr>
              <a:t>Type</a:t>
            </a:r>
          </a:p>
          <a:p>
            <a:r>
              <a:rPr lang="en-US" sz="3200" b="0" dirty="0">
                <a:solidFill>
                  <a:schemeClr val="tx1"/>
                </a:solidFill>
                <a:latin typeface="Avenir Next" panose="020B0503020202020204" pitchFamily="34" charset="0"/>
              </a:rPr>
              <a:t>Processed date</a:t>
            </a:r>
          </a:p>
          <a:p>
            <a:r>
              <a:rPr lang="en-US" sz="3200" b="0" dirty="0">
                <a:solidFill>
                  <a:schemeClr val="tx1"/>
                </a:solidFill>
                <a:latin typeface="Avenir Next" panose="020B0503020202020204" pitchFamily="34" charset="0"/>
              </a:rPr>
              <a:t>Stated/Actual</a:t>
            </a:r>
          </a:p>
          <a:p>
            <a:r>
              <a:rPr lang="en-US" sz="3200" b="0" dirty="0">
                <a:solidFill>
                  <a:schemeClr val="tx1"/>
                </a:solidFill>
                <a:latin typeface="Avenir Next" panose="020B0503020202020204" pitchFamily="34" charset="0"/>
              </a:rPr>
              <a:t>Filter:  Date Range</a:t>
            </a:r>
          </a:p>
          <a:p>
            <a:r>
              <a:rPr lang="en-US" sz="3200" b="0" dirty="0">
                <a:solidFill>
                  <a:schemeClr val="tx1"/>
                </a:solidFill>
                <a:latin typeface="Avenir Next" panose="020B0503020202020204" pitchFamily="34" charset="0"/>
              </a:rPr>
              <a:t>History from April 1, 2021 to Present</a:t>
            </a:r>
          </a:p>
          <a:p>
            <a:r>
              <a:rPr lang="en-US" sz="3200" b="0" dirty="0">
                <a:solidFill>
                  <a:schemeClr val="tx1"/>
                </a:solidFill>
                <a:latin typeface="Avenir Next" panose="020B0503020202020204" pitchFamily="34" charset="0"/>
              </a:rPr>
              <a:t>Click Transmittal Number to View Details</a:t>
            </a:r>
          </a:p>
          <a:p>
            <a:endParaRPr lang="en-US" sz="3200" b="0" dirty="0">
              <a:solidFill>
                <a:schemeClr val="tx1"/>
              </a:solidFill>
              <a:latin typeface="Avenir Next" panose="020B0503020202020204" pitchFamily="34" charset="0"/>
            </a:endParaRP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p:txBody>
      </p:sp>
      <p:grpSp>
        <p:nvGrpSpPr>
          <p:cNvPr id="18" name="Group 17">
            <a:extLst>
              <a:ext uri="{FF2B5EF4-FFF2-40B4-BE49-F238E27FC236}">
                <a16:creationId xmlns:a16="http://schemas.microsoft.com/office/drawing/2014/main" id="{4452FCCA-ECDB-46D2-6716-E893BF66CCB1}"/>
              </a:ext>
            </a:extLst>
          </p:cNvPr>
          <p:cNvGrpSpPr/>
          <p:nvPr/>
        </p:nvGrpSpPr>
        <p:grpSpPr>
          <a:xfrm>
            <a:off x="5657791" y="243644"/>
            <a:ext cx="11682472" cy="4789711"/>
            <a:chOff x="5657791" y="243644"/>
            <a:chExt cx="11682472" cy="4789711"/>
          </a:xfrm>
        </p:grpSpPr>
        <p:pic>
          <p:nvPicPr>
            <p:cNvPr id="9" name="Picture 8">
              <a:extLst>
                <a:ext uri="{FF2B5EF4-FFF2-40B4-BE49-F238E27FC236}">
                  <a16:creationId xmlns:a16="http://schemas.microsoft.com/office/drawing/2014/main" id="{90EB9EB6-532D-1CC5-9EAE-8C9AC4283569}"/>
                </a:ext>
              </a:extLst>
            </p:cNvPr>
            <p:cNvPicPr>
              <a:picLocks noChangeAspect="1"/>
            </p:cNvPicPr>
            <p:nvPr/>
          </p:nvPicPr>
          <p:blipFill>
            <a:blip r:embed="rId3"/>
            <a:stretch>
              <a:fillRect/>
            </a:stretch>
          </p:blipFill>
          <p:spPr>
            <a:xfrm>
              <a:off x="5657791" y="243644"/>
              <a:ext cx="11682472" cy="4511431"/>
            </a:xfrm>
            <a:prstGeom prst="rect">
              <a:avLst/>
            </a:prstGeom>
          </p:spPr>
        </p:pic>
        <p:sp>
          <p:nvSpPr>
            <p:cNvPr id="20" name="TextBox 19">
              <a:extLst>
                <a:ext uri="{FF2B5EF4-FFF2-40B4-BE49-F238E27FC236}">
                  <a16:creationId xmlns:a16="http://schemas.microsoft.com/office/drawing/2014/main" id="{80142401-BB18-09DD-2A4F-D942893BF206}"/>
                </a:ext>
              </a:extLst>
            </p:cNvPr>
            <p:cNvSpPr txBox="1"/>
            <p:nvPr/>
          </p:nvSpPr>
          <p:spPr>
            <a:xfrm>
              <a:off x="5733991" y="4234151"/>
              <a:ext cx="10829984" cy="246221"/>
            </a:xfrm>
            <a:prstGeom prst="rect">
              <a:avLst/>
            </a:prstGeom>
            <a:solidFill>
              <a:schemeClr val="bg1"/>
            </a:solidFill>
          </p:spPr>
          <p:txBody>
            <a:bodyPr wrap="square" rtlCol="0">
              <a:spAutoFit/>
            </a:bodyPr>
            <a:lstStyle/>
            <a:p>
              <a:pPr algn="l"/>
              <a:r>
                <a:rPr lang="en-US" sz="1000" dirty="0">
                  <a:solidFill>
                    <a:srgbClr val="0070C0"/>
                  </a:solidFill>
                </a:rPr>
                <a:t>2406180001</a:t>
              </a:r>
              <a:r>
                <a:rPr lang="en-US" sz="1000" dirty="0"/>
                <a:t>                2024                           6/18/2024                         Online                      2024-06-30            0                                       $0.00                                3                                      $90.00</a:t>
              </a:r>
            </a:p>
          </p:txBody>
        </p:sp>
        <p:sp>
          <p:nvSpPr>
            <p:cNvPr id="16" name="TextBox 15">
              <a:extLst>
                <a:ext uri="{FF2B5EF4-FFF2-40B4-BE49-F238E27FC236}">
                  <a16:creationId xmlns:a16="http://schemas.microsoft.com/office/drawing/2014/main" id="{FECFB751-308B-053A-E33C-081DCFCB3F2A}"/>
                </a:ext>
              </a:extLst>
            </p:cNvPr>
            <p:cNvSpPr txBox="1"/>
            <p:nvPr/>
          </p:nvSpPr>
          <p:spPr>
            <a:xfrm>
              <a:off x="5733991" y="4495574"/>
              <a:ext cx="10829984" cy="246221"/>
            </a:xfrm>
            <a:prstGeom prst="rect">
              <a:avLst/>
            </a:prstGeom>
            <a:solidFill>
              <a:schemeClr val="bg2"/>
            </a:solidFill>
          </p:spPr>
          <p:txBody>
            <a:bodyPr wrap="square" rtlCol="0">
              <a:spAutoFit/>
            </a:bodyPr>
            <a:lstStyle/>
            <a:p>
              <a:pPr algn="l"/>
              <a:r>
                <a:rPr lang="en-US" sz="1000" dirty="0">
                  <a:solidFill>
                    <a:srgbClr val="0070C0"/>
                  </a:solidFill>
                </a:rPr>
                <a:t>2407019021</a:t>
              </a:r>
              <a:r>
                <a:rPr lang="en-US" sz="1000" dirty="0"/>
                <a:t>                Multiple                       7/01/2024                         Online                      2024-07-12           0                                       $0.00                               3                                      $120.00</a:t>
              </a:r>
            </a:p>
          </p:txBody>
        </p:sp>
        <p:sp>
          <p:nvSpPr>
            <p:cNvPr id="17" name="TextBox 16">
              <a:extLst>
                <a:ext uri="{FF2B5EF4-FFF2-40B4-BE49-F238E27FC236}">
                  <a16:creationId xmlns:a16="http://schemas.microsoft.com/office/drawing/2014/main" id="{E9AC9051-220F-64E5-7AC0-698DE4220889}"/>
                </a:ext>
              </a:extLst>
            </p:cNvPr>
            <p:cNvSpPr txBox="1"/>
            <p:nvPr/>
          </p:nvSpPr>
          <p:spPr>
            <a:xfrm>
              <a:off x="5733991" y="4787134"/>
              <a:ext cx="10829984" cy="246221"/>
            </a:xfrm>
            <a:prstGeom prst="rect">
              <a:avLst/>
            </a:prstGeom>
            <a:solidFill>
              <a:schemeClr val="bg1"/>
            </a:solidFill>
          </p:spPr>
          <p:txBody>
            <a:bodyPr wrap="square" rtlCol="0">
              <a:spAutoFit/>
            </a:bodyPr>
            <a:lstStyle/>
            <a:p>
              <a:pPr algn="l"/>
              <a:r>
                <a:rPr lang="en-US" sz="1000" dirty="0">
                  <a:solidFill>
                    <a:srgbClr val="0070C0"/>
                  </a:solidFill>
                </a:rPr>
                <a:t>2407190001</a:t>
              </a:r>
              <a:r>
                <a:rPr lang="en-US" sz="1000" dirty="0"/>
                <a:t>                2024                            7/19/2024                         Online                      In Process              0                                       $0.00                                3                                      $120.00</a:t>
              </a:r>
            </a:p>
          </p:txBody>
        </p:sp>
      </p:grpSp>
    </p:spTree>
    <p:extLst>
      <p:ext uri="{BB962C8B-B14F-4D97-AF65-F5344CB8AC3E}">
        <p14:creationId xmlns:p14="http://schemas.microsoft.com/office/powerpoint/2010/main" val="59861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2FF14-1E59-49FC-1288-6BCD46BF15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1BE15-2E75-65F6-54C6-AA07ED45E030}"/>
              </a:ext>
            </a:extLst>
          </p:cNvPr>
          <p:cNvSpPr>
            <a:spLocks noGrp="1"/>
          </p:cNvSpPr>
          <p:nvPr>
            <p:ph sz="half" idx="2"/>
          </p:nvPr>
        </p:nvSpPr>
        <p:spPr>
          <a:xfrm>
            <a:off x="481013" y="1346201"/>
            <a:ext cx="16435387" cy="8013148"/>
          </a:xfrm>
        </p:spPr>
        <p:txBody>
          <a:bodyPr>
            <a:normAutofit lnSpcReduction="10000"/>
          </a:bodyPr>
          <a:lstStyle/>
          <a:p>
            <a:pPr marL="457200" indent="-457200">
              <a:buFont typeface="Wingdings" panose="05000000000000000000" pitchFamily="2" charset="2"/>
              <a:buChar char="Ø"/>
            </a:pPr>
            <a:r>
              <a:rPr lang="en-US" dirty="0"/>
              <a:t>Payment information is entered when finalizing the first transmittal and stored for future batches.  A second transmittal cannot be finalized until the first one completes to ensure stored payment information is valid. </a:t>
            </a:r>
          </a:p>
          <a:p>
            <a:endParaRPr lang="en-US" dirty="0"/>
          </a:p>
          <a:p>
            <a:pPr marL="457200" indent="-457200">
              <a:buFont typeface="Wingdings" panose="05000000000000000000" pitchFamily="2" charset="2"/>
              <a:buChar char="Ø"/>
            </a:pPr>
            <a:r>
              <a:rPr lang="en-US" dirty="0"/>
              <a:t>Open batches must be finalized within 14 days, or it will be removed, and a new batch will need to be created.</a:t>
            </a:r>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dirty="0"/>
              <a:t>Pending transmittals in process must complete prior to making any adjustments.  Renewing a member for the incorrect membership year or any other adjustments  are reported to your department.</a:t>
            </a:r>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dirty="0"/>
              <a:t>Transmittals complete in approximately 10 days.  Member records are updated when posted.  Review transmittal history to view batch status.</a:t>
            </a:r>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dirty="0"/>
              <a:t>$10,000 batch limit.</a:t>
            </a:r>
          </a:p>
        </p:txBody>
      </p:sp>
      <p:sp>
        <p:nvSpPr>
          <p:cNvPr id="6" name="Text Placeholder 5">
            <a:extLst>
              <a:ext uri="{FF2B5EF4-FFF2-40B4-BE49-F238E27FC236}">
                <a16:creationId xmlns:a16="http://schemas.microsoft.com/office/drawing/2014/main" id="{02C701AB-6424-4AEC-78FC-4B12260F1A41}"/>
              </a:ext>
            </a:extLst>
          </p:cNvPr>
          <p:cNvSpPr>
            <a:spLocks noGrp="1"/>
          </p:cNvSpPr>
          <p:nvPr>
            <p:ph type="body" sz="quarter" idx="10"/>
          </p:nvPr>
        </p:nvSpPr>
        <p:spPr/>
        <p:txBody>
          <a:bodyPr>
            <a:normAutofit lnSpcReduction="10000"/>
          </a:bodyPr>
          <a:lstStyle/>
          <a:p>
            <a:r>
              <a:rPr lang="en-US" dirty="0"/>
              <a:t>IMPORTANT INFO</a:t>
            </a:r>
          </a:p>
        </p:txBody>
      </p:sp>
    </p:spTree>
    <p:extLst>
      <p:ext uri="{BB962C8B-B14F-4D97-AF65-F5344CB8AC3E}">
        <p14:creationId xmlns:p14="http://schemas.microsoft.com/office/powerpoint/2010/main" val="323209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up)">
                                      <p:cBhvr>
                                        <p:cTn id="2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CADCE-9190-A375-EBA2-41B40556DFB3}"/>
              </a:ext>
            </a:extLst>
          </p:cNvPr>
          <p:cNvSpPr>
            <a:spLocks noGrp="1"/>
          </p:cNvSpPr>
          <p:nvPr>
            <p:ph sz="half" idx="2"/>
          </p:nvPr>
        </p:nvSpPr>
        <p:spPr>
          <a:xfrm>
            <a:off x="481013" y="1675165"/>
            <a:ext cx="15882937" cy="5753507"/>
          </a:xfrm>
        </p:spPr>
        <p:txBody>
          <a:bodyPr/>
          <a:lstStyle/>
          <a:p>
            <a:pPr marL="457200" indent="-457200">
              <a:buFont typeface="Wingdings" panose="05000000000000000000" pitchFamily="2" charset="2"/>
              <a:buChar char="Ø"/>
            </a:pPr>
            <a:r>
              <a:rPr lang="en-US" dirty="0"/>
              <a:t>Stored bank information can be updated when finalizing a transmittal.  On the payment window, select “Update Account Information”.</a:t>
            </a:r>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dirty="0"/>
              <a:t>Declined transmittal notifications are sent to adjutants.  Declined batches can be resubmitted.  Contact myLegion support for questions regarding declined batches. </a:t>
            </a:r>
          </a:p>
          <a:p>
            <a:endParaRPr lang="en-US" dirty="0"/>
          </a:p>
          <a:p>
            <a:pPr marL="457200" indent="-457200">
              <a:buFont typeface="Wingdings" panose="05000000000000000000" pitchFamily="2" charset="2"/>
              <a:buChar char="Ø"/>
            </a:pPr>
            <a:r>
              <a:rPr lang="en-US" dirty="0"/>
              <a:t>Available for posts, squadrons, detachments and departments.  District and County groups do not have online membership processing.</a:t>
            </a:r>
          </a:p>
        </p:txBody>
      </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IMPORTANT INFO</a:t>
            </a:r>
          </a:p>
        </p:txBody>
      </p:sp>
    </p:spTree>
    <p:extLst>
      <p:ext uri="{BB962C8B-B14F-4D97-AF65-F5344CB8AC3E}">
        <p14:creationId xmlns:p14="http://schemas.microsoft.com/office/powerpoint/2010/main" val="95825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a:xfrm>
            <a:off x="481012" y="394252"/>
            <a:ext cx="4681537" cy="482048"/>
          </a:xfrm>
        </p:spPr>
        <p:txBody>
          <a:bodyPr>
            <a:normAutofit fontScale="77500" lnSpcReduction="20000"/>
          </a:bodyPr>
          <a:lstStyle/>
          <a:p>
            <a:r>
              <a:rPr lang="en-US" dirty="0"/>
              <a:t>MY ACCOUNT &amp; HELP RESOURCES</a:t>
            </a:r>
          </a:p>
        </p:txBody>
      </p:sp>
      <p:pic>
        <p:nvPicPr>
          <p:cNvPr id="15" name="Picture 14" descr="A screenshot of a computer&#10;&#10;Description automatically generated">
            <a:extLst>
              <a:ext uri="{FF2B5EF4-FFF2-40B4-BE49-F238E27FC236}">
                <a16:creationId xmlns:a16="http://schemas.microsoft.com/office/drawing/2014/main" id="{87D21B5B-7333-EB04-6447-E5F966F6E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894" y="149491"/>
            <a:ext cx="10565606" cy="9388434"/>
          </a:xfrm>
          <a:prstGeom prst="rect">
            <a:avLst/>
          </a:prstGeom>
          <a:ln w="19050">
            <a:solidFill>
              <a:schemeClr val="bg1"/>
            </a:solidFill>
          </a:ln>
        </p:spPr>
      </p:pic>
      <p:sp>
        <p:nvSpPr>
          <p:cNvPr id="14" name="Rectangle: Rounded Corners 13">
            <a:extLst>
              <a:ext uri="{FF2B5EF4-FFF2-40B4-BE49-F238E27FC236}">
                <a16:creationId xmlns:a16="http://schemas.microsoft.com/office/drawing/2014/main" id="{147A1AA5-3BC3-A2AA-A6AC-B0ED21D478CC}"/>
              </a:ext>
            </a:extLst>
          </p:cNvPr>
          <p:cNvSpPr/>
          <p:nvPr/>
        </p:nvSpPr>
        <p:spPr>
          <a:xfrm>
            <a:off x="11507178" y="1410322"/>
            <a:ext cx="1982868" cy="477038"/>
          </a:xfrm>
          <a:prstGeom prst="roundRect">
            <a:avLst/>
          </a:prstGeom>
          <a:noFill/>
          <a:ln w="762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3" name="Picture 12">
            <a:extLst>
              <a:ext uri="{FF2B5EF4-FFF2-40B4-BE49-F238E27FC236}">
                <a16:creationId xmlns:a16="http://schemas.microsoft.com/office/drawing/2014/main" id="{80B638FE-ED84-344D-21DF-9DCAE7979B90}"/>
              </a:ext>
            </a:extLst>
          </p:cNvPr>
          <p:cNvPicPr>
            <a:picLocks noChangeAspect="1"/>
          </p:cNvPicPr>
          <p:nvPr/>
        </p:nvPicPr>
        <p:blipFill>
          <a:blip r:embed="rId4"/>
          <a:stretch>
            <a:fillRect/>
          </a:stretch>
        </p:blipFill>
        <p:spPr>
          <a:xfrm>
            <a:off x="776553" y="1887360"/>
            <a:ext cx="3871912" cy="4572150"/>
          </a:xfrm>
          <a:prstGeom prst="rect">
            <a:avLst/>
          </a:prstGeom>
        </p:spPr>
      </p:pic>
      <p:sp>
        <p:nvSpPr>
          <p:cNvPr id="2" name="Rectangle 1">
            <a:extLst>
              <a:ext uri="{FF2B5EF4-FFF2-40B4-BE49-F238E27FC236}">
                <a16:creationId xmlns:a16="http://schemas.microsoft.com/office/drawing/2014/main" id="{6FB69EF5-F657-37E2-2A1F-89F3F97062C7}"/>
              </a:ext>
            </a:extLst>
          </p:cNvPr>
          <p:cNvSpPr/>
          <p:nvPr/>
        </p:nvSpPr>
        <p:spPr>
          <a:xfrm>
            <a:off x="935830" y="4173434"/>
            <a:ext cx="3331369" cy="912915"/>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38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057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0370DD-80A6-BA33-7139-B1BD2C6677E9}"/>
              </a:ext>
            </a:extLst>
          </p:cNvPr>
          <p:cNvSpPr txBox="1"/>
          <p:nvPr/>
        </p:nvSpPr>
        <p:spPr>
          <a:xfrm>
            <a:off x="1971674" y="145763"/>
            <a:ext cx="12982575" cy="2862322"/>
          </a:xfrm>
          <a:prstGeom prst="rect">
            <a:avLst/>
          </a:prstGeom>
          <a:noFill/>
        </p:spPr>
        <p:txBody>
          <a:bodyPr wrap="square">
            <a:spAutoFit/>
          </a:bodyPr>
          <a:lstStyle/>
          <a:p>
            <a:r>
              <a:rPr lang="en-US" sz="6000" dirty="0">
                <a:solidFill>
                  <a:srgbClr val="0070C0"/>
                </a:solidFill>
              </a:rPr>
              <a:t>Contact your department or national MyLegion support to assist with any questions or help with MyLegion.</a:t>
            </a:r>
          </a:p>
        </p:txBody>
      </p:sp>
      <p:sp>
        <p:nvSpPr>
          <p:cNvPr id="7" name="TextBox 6">
            <a:extLst>
              <a:ext uri="{FF2B5EF4-FFF2-40B4-BE49-F238E27FC236}">
                <a16:creationId xmlns:a16="http://schemas.microsoft.com/office/drawing/2014/main" id="{3B9AF616-EA4B-7AB9-5135-A59BDCECD930}"/>
              </a:ext>
            </a:extLst>
          </p:cNvPr>
          <p:cNvSpPr txBox="1"/>
          <p:nvPr/>
        </p:nvSpPr>
        <p:spPr>
          <a:xfrm>
            <a:off x="876300" y="3813483"/>
            <a:ext cx="15792450" cy="5078313"/>
          </a:xfrm>
          <a:prstGeom prst="rect">
            <a:avLst/>
          </a:prstGeom>
          <a:noFill/>
        </p:spPr>
        <p:txBody>
          <a:bodyPr wrap="square">
            <a:spAutoFit/>
          </a:bodyPr>
          <a:lstStyle/>
          <a:p>
            <a:pPr algn="ctr"/>
            <a:r>
              <a:rPr lang="en-US" sz="5400" dirty="0">
                <a:solidFill>
                  <a:schemeClr val="accent1"/>
                </a:solidFill>
              </a:rPr>
              <a:t>MyLegion@legion.org</a:t>
            </a:r>
          </a:p>
          <a:p>
            <a:pPr algn="ctr"/>
            <a:r>
              <a:rPr lang="en-US" sz="5400" dirty="0">
                <a:solidFill>
                  <a:schemeClr val="accent1"/>
                </a:solidFill>
              </a:rPr>
              <a:t>833.253.9995</a:t>
            </a:r>
          </a:p>
          <a:p>
            <a:pPr algn="ctr"/>
            <a:endParaRPr lang="en-US" sz="5400" dirty="0">
              <a:solidFill>
                <a:schemeClr val="accent1"/>
              </a:solidFill>
            </a:endParaRPr>
          </a:p>
          <a:p>
            <a:pPr algn="ctr"/>
            <a:r>
              <a:rPr lang="en-US" sz="5400" dirty="0">
                <a:solidFill>
                  <a:schemeClr val="accent1"/>
                </a:solidFill>
              </a:rPr>
              <a:t>Monday – Friday</a:t>
            </a:r>
          </a:p>
          <a:p>
            <a:pPr algn="ctr"/>
            <a:r>
              <a:rPr lang="en-US" sz="5400" dirty="0">
                <a:solidFill>
                  <a:schemeClr val="accent1"/>
                </a:solidFill>
              </a:rPr>
              <a:t>8:00am – 4:30pm</a:t>
            </a:r>
          </a:p>
          <a:p>
            <a:pPr algn="ctr"/>
            <a:r>
              <a:rPr lang="en-US" sz="5400" dirty="0">
                <a:solidFill>
                  <a:schemeClr val="accent1"/>
                </a:solidFill>
              </a:rPr>
              <a:t>(Eastern)</a:t>
            </a:r>
          </a:p>
        </p:txBody>
      </p:sp>
    </p:spTree>
    <p:extLst>
      <p:ext uri="{BB962C8B-B14F-4D97-AF65-F5344CB8AC3E}">
        <p14:creationId xmlns:p14="http://schemas.microsoft.com/office/powerpoint/2010/main" val="110927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MYLEGION.ORG</a:t>
            </a:r>
          </a:p>
        </p:txBody>
      </p:sp>
      <p:grpSp>
        <p:nvGrpSpPr>
          <p:cNvPr id="26" name="Group 25">
            <a:extLst>
              <a:ext uri="{FF2B5EF4-FFF2-40B4-BE49-F238E27FC236}">
                <a16:creationId xmlns:a16="http://schemas.microsoft.com/office/drawing/2014/main" id="{9CDC7349-136A-ECFF-499B-66B9083AF4FC}"/>
              </a:ext>
            </a:extLst>
          </p:cNvPr>
          <p:cNvGrpSpPr/>
          <p:nvPr/>
        </p:nvGrpSpPr>
        <p:grpSpPr>
          <a:xfrm>
            <a:off x="6528520" y="179466"/>
            <a:ext cx="10514276" cy="9574134"/>
            <a:chOff x="6623770" y="243789"/>
            <a:chExt cx="10514276" cy="9574134"/>
          </a:xfrm>
        </p:grpSpPr>
        <p:pic>
          <p:nvPicPr>
            <p:cNvPr id="14" name="Picture 13">
              <a:extLst>
                <a:ext uri="{FF2B5EF4-FFF2-40B4-BE49-F238E27FC236}">
                  <a16:creationId xmlns:a16="http://schemas.microsoft.com/office/drawing/2014/main" id="{537EAB80-167E-7B61-5A3E-1F718B1E41CD}"/>
                </a:ext>
              </a:extLst>
            </p:cNvPr>
            <p:cNvPicPr>
              <a:picLocks noChangeAspect="1"/>
            </p:cNvPicPr>
            <p:nvPr/>
          </p:nvPicPr>
          <p:blipFill>
            <a:blip r:embed="rId3"/>
            <a:stretch>
              <a:fillRect/>
            </a:stretch>
          </p:blipFill>
          <p:spPr>
            <a:xfrm>
              <a:off x="6654253" y="243789"/>
              <a:ext cx="10483793" cy="1603299"/>
            </a:xfrm>
            <a:prstGeom prst="rect">
              <a:avLst/>
            </a:prstGeom>
          </p:spPr>
        </p:pic>
        <p:pic>
          <p:nvPicPr>
            <p:cNvPr id="16" name="Picture 15">
              <a:extLst>
                <a:ext uri="{FF2B5EF4-FFF2-40B4-BE49-F238E27FC236}">
                  <a16:creationId xmlns:a16="http://schemas.microsoft.com/office/drawing/2014/main" id="{5FF7048C-0667-E411-F678-43FF622916DA}"/>
                </a:ext>
              </a:extLst>
            </p:cNvPr>
            <p:cNvPicPr>
              <a:picLocks noChangeAspect="1"/>
            </p:cNvPicPr>
            <p:nvPr/>
          </p:nvPicPr>
          <p:blipFill>
            <a:blip r:embed="rId4"/>
            <a:stretch>
              <a:fillRect/>
            </a:stretch>
          </p:blipFill>
          <p:spPr>
            <a:xfrm>
              <a:off x="6623770" y="1847088"/>
              <a:ext cx="1966130" cy="6797629"/>
            </a:xfrm>
            <a:prstGeom prst="rect">
              <a:avLst/>
            </a:prstGeom>
          </p:spPr>
        </p:pic>
        <p:pic>
          <p:nvPicPr>
            <p:cNvPr id="18" name="Picture 17">
              <a:extLst>
                <a:ext uri="{FF2B5EF4-FFF2-40B4-BE49-F238E27FC236}">
                  <a16:creationId xmlns:a16="http://schemas.microsoft.com/office/drawing/2014/main" id="{16D2E9B5-B10A-E481-A0A3-6F26C0CBE3EB}"/>
                </a:ext>
              </a:extLst>
            </p:cNvPr>
            <p:cNvPicPr>
              <a:picLocks noChangeAspect="1"/>
            </p:cNvPicPr>
            <p:nvPr/>
          </p:nvPicPr>
          <p:blipFill>
            <a:blip r:embed="rId5"/>
            <a:stretch>
              <a:fillRect/>
            </a:stretch>
          </p:blipFill>
          <p:spPr>
            <a:xfrm>
              <a:off x="8750364" y="1917511"/>
              <a:ext cx="8001444" cy="5159551"/>
            </a:xfrm>
            <a:prstGeom prst="rect">
              <a:avLst/>
            </a:prstGeom>
          </p:spPr>
        </p:pic>
        <p:pic>
          <p:nvPicPr>
            <p:cNvPr id="25" name="Picture 24">
              <a:extLst>
                <a:ext uri="{FF2B5EF4-FFF2-40B4-BE49-F238E27FC236}">
                  <a16:creationId xmlns:a16="http://schemas.microsoft.com/office/drawing/2014/main" id="{778D9A55-8F43-4474-C82A-1314AEF0836A}"/>
                </a:ext>
              </a:extLst>
            </p:cNvPr>
            <p:cNvPicPr>
              <a:picLocks noChangeAspect="1"/>
            </p:cNvPicPr>
            <p:nvPr/>
          </p:nvPicPr>
          <p:blipFill>
            <a:blip r:embed="rId6"/>
            <a:stretch>
              <a:fillRect/>
            </a:stretch>
          </p:blipFill>
          <p:spPr>
            <a:xfrm>
              <a:off x="14263108" y="1898460"/>
              <a:ext cx="2782514" cy="7919463"/>
            </a:xfrm>
            <a:prstGeom prst="rect">
              <a:avLst/>
            </a:prstGeom>
          </p:spPr>
        </p:pic>
        <p:sp>
          <p:nvSpPr>
            <p:cNvPr id="21" name="TextBox 20">
              <a:extLst>
                <a:ext uri="{FF2B5EF4-FFF2-40B4-BE49-F238E27FC236}">
                  <a16:creationId xmlns:a16="http://schemas.microsoft.com/office/drawing/2014/main" id="{02245EFB-B3AD-6C15-0F0B-B592BCA4FD0D}"/>
                </a:ext>
              </a:extLst>
            </p:cNvPr>
            <p:cNvSpPr txBox="1"/>
            <p:nvPr/>
          </p:nvSpPr>
          <p:spPr>
            <a:xfrm>
              <a:off x="15551150" y="3934539"/>
              <a:ext cx="1054100" cy="246221"/>
            </a:xfrm>
            <a:prstGeom prst="rect">
              <a:avLst/>
            </a:prstGeom>
            <a:solidFill>
              <a:schemeClr val="bg1"/>
            </a:solidFill>
          </p:spPr>
          <p:txBody>
            <a:bodyPr wrap="square" rtlCol="0">
              <a:spAutoFit/>
            </a:bodyPr>
            <a:lstStyle/>
            <a:p>
              <a:pPr algn="l"/>
              <a:r>
                <a:rPr lang="en-US" sz="1000" dirty="0"/>
                <a:t>   123456789</a:t>
              </a:r>
            </a:p>
          </p:txBody>
        </p:sp>
        <p:sp>
          <p:nvSpPr>
            <p:cNvPr id="22" name="TextBox 21">
              <a:extLst>
                <a:ext uri="{FF2B5EF4-FFF2-40B4-BE49-F238E27FC236}">
                  <a16:creationId xmlns:a16="http://schemas.microsoft.com/office/drawing/2014/main" id="{0D8A8A07-7259-57FF-E014-A764941306B3}"/>
                </a:ext>
              </a:extLst>
            </p:cNvPr>
            <p:cNvSpPr txBox="1"/>
            <p:nvPr/>
          </p:nvSpPr>
          <p:spPr>
            <a:xfrm>
              <a:off x="15487650" y="7596967"/>
              <a:ext cx="1054100" cy="246221"/>
            </a:xfrm>
            <a:prstGeom prst="rect">
              <a:avLst/>
            </a:prstGeom>
            <a:solidFill>
              <a:schemeClr val="bg1"/>
            </a:solidFill>
          </p:spPr>
          <p:txBody>
            <a:bodyPr wrap="square" rtlCol="0">
              <a:spAutoFit/>
            </a:bodyPr>
            <a:lstStyle/>
            <a:p>
              <a:pPr algn="l"/>
              <a:r>
                <a:rPr lang="en-US" sz="1000" dirty="0"/>
                <a:t>     123456789</a:t>
              </a:r>
            </a:p>
          </p:txBody>
        </p:sp>
      </p:grpSp>
      <p:sp>
        <p:nvSpPr>
          <p:cNvPr id="9" name="Rectangle: Rounded Corners 8">
            <a:extLst>
              <a:ext uri="{FF2B5EF4-FFF2-40B4-BE49-F238E27FC236}">
                <a16:creationId xmlns:a16="http://schemas.microsoft.com/office/drawing/2014/main" id="{B86D6FEC-CE0E-B568-656F-9F4875CA4252}"/>
              </a:ext>
            </a:extLst>
          </p:cNvPr>
          <p:cNvSpPr/>
          <p:nvPr/>
        </p:nvSpPr>
        <p:spPr>
          <a:xfrm>
            <a:off x="8578914" y="2125534"/>
            <a:ext cx="3403536" cy="632734"/>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244278" y="1324797"/>
            <a:ext cx="5447099" cy="5090838"/>
          </a:xfrm>
        </p:spPr>
        <p:txBody>
          <a:bodyPr>
            <a:normAutofit lnSpcReduction="10000"/>
          </a:bodyPr>
          <a:lstStyle/>
          <a:p>
            <a:r>
              <a:rPr lang="en-US" dirty="0"/>
              <a:t>My Account</a:t>
            </a:r>
          </a:p>
          <a:p>
            <a:pPr marL="457200">
              <a:buFont typeface="Arial" panose="020B0604020202020204" pitchFamily="34" charset="0"/>
              <a:buChar char="•"/>
            </a:pPr>
            <a:r>
              <a:rPr lang="en-US" dirty="0"/>
              <a:t>Personal Member Info</a:t>
            </a:r>
          </a:p>
          <a:p>
            <a:pPr marL="457200" indent="-457200">
              <a:buFont typeface="Arial" panose="020B0604020202020204" pitchFamily="34" charset="0"/>
              <a:buChar char="•"/>
            </a:pPr>
            <a:endParaRPr lang="en-US" dirty="0"/>
          </a:p>
          <a:p>
            <a:r>
              <a:rPr lang="en-US" dirty="0"/>
              <a:t>My Groups</a:t>
            </a:r>
          </a:p>
          <a:p>
            <a:pPr marL="457200">
              <a:buFont typeface="Arial" panose="020B0604020202020204" pitchFamily="34" charset="0"/>
              <a:buChar char="•"/>
            </a:pPr>
            <a:r>
              <a:rPr lang="en-US" dirty="0"/>
              <a:t>Adjutants &amp; Commanders</a:t>
            </a:r>
          </a:p>
          <a:p>
            <a:pPr marL="457200">
              <a:buFont typeface="Arial" panose="020B0604020202020204" pitchFamily="34" charset="0"/>
              <a:buChar char="•"/>
            </a:pPr>
            <a:r>
              <a:rPr lang="en-US" dirty="0"/>
              <a:t>Post, Squadron</a:t>
            </a:r>
          </a:p>
          <a:p>
            <a:pPr marL="457200">
              <a:buFont typeface="Arial" panose="020B0604020202020204" pitchFamily="34" charset="0"/>
              <a:buChar char="•"/>
            </a:pPr>
            <a:r>
              <a:rPr lang="en-US" dirty="0"/>
              <a:t>District, County (View only)</a:t>
            </a:r>
          </a:p>
          <a:p>
            <a:pPr marL="457200">
              <a:buFont typeface="Arial" panose="020B0604020202020204" pitchFamily="34" charset="0"/>
              <a:buChar char="•"/>
            </a:pPr>
            <a:r>
              <a:rPr lang="en-US" dirty="0"/>
              <a:t>Department, Detachment</a:t>
            </a:r>
          </a:p>
          <a:p>
            <a:pPr marL="457200">
              <a:buFont typeface="Arial" panose="020B0604020202020204" pitchFamily="34" charset="0"/>
              <a:buChar char="•"/>
            </a:pPr>
            <a:r>
              <a:rPr lang="en-US" dirty="0"/>
              <a:t>Assigned Administrators</a:t>
            </a:r>
          </a:p>
        </p:txBody>
      </p:sp>
      <p:pic>
        <p:nvPicPr>
          <p:cNvPr id="4" name="Picture 3">
            <a:extLst>
              <a:ext uri="{FF2B5EF4-FFF2-40B4-BE49-F238E27FC236}">
                <a16:creationId xmlns:a16="http://schemas.microsoft.com/office/drawing/2014/main" id="{B8AE0844-7D41-F5A6-EC12-7770568FA660}"/>
              </a:ext>
            </a:extLst>
          </p:cNvPr>
          <p:cNvPicPr>
            <a:picLocks noChangeAspect="1"/>
          </p:cNvPicPr>
          <p:nvPr/>
        </p:nvPicPr>
        <p:blipFill>
          <a:blip r:embed="rId7"/>
          <a:stretch>
            <a:fillRect/>
          </a:stretch>
        </p:blipFill>
        <p:spPr>
          <a:xfrm>
            <a:off x="10488393" y="2285947"/>
            <a:ext cx="2882324" cy="2590853"/>
          </a:xfrm>
          <a:prstGeom prst="rect">
            <a:avLst/>
          </a:prstGeom>
          <a:ln w="76200">
            <a:solidFill>
              <a:schemeClr val="accent1"/>
            </a:solidFill>
          </a:ln>
        </p:spPr>
      </p:pic>
    </p:spTree>
    <p:extLst>
      <p:ext uri="{BB962C8B-B14F-4D97-AF65-F5344CB8AC3E}">
        <p14:creationId xmlns:p14="http://schemas.microsoft.com/office/powerpoint/2010/main" val="102215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up)">
                                      <p:cBhvr>
                                        <p:cTn id="10" dur="1000"/>
                                        <p:tgtEl>
                                          <p:spTgt spid="2">
                                            <p:txEl>
                                              <p:pRg st="3" end="3"/>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up)">
                                      <p:cBhvr>
                                        <p:cTn id="13" dur="1000"/>
                                        <p:tgtEl>
                                          <p:spTgt spid="2">
                                            <p:txEl>
                                              <p:pRg st="4" end="4"/>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wipe(up)">
                                      <p:cBhvr>
                                        <p:cTn id="16" dur="1000"/>
                                        <p:tgtEl>
                                          <p:spTgt spid="2">
                                            <p:txEl>
                                              <p:pRg st="5" end="5"/>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wipe(up)">
                                      <p:cBhvr>
                                        <p:cTn id="19" dur="1000"/>
                                        <p:tgtEl>
                                          <p:spTgt spid="2">
                                            <p:txEl>
                                              <p:pRg st="6" end="6"/>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up)">
                                      <p:cBhvr>
                                        <p:cTn id="22" dur="1000"/>
                                        <p:tgtEl>
                                          <p:spTgt spid="2">
                                            <p:txEl>
                                              <p:pRg st="7" end="7"/>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wipe(up)">
                                      <p:cBhvr>
                                        <p:cTn id="25"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2" y="394252"/>
            <a:ext cx="4950523" cy="538436"/>
          </a:xfrm>
        </p:spPr>
        <p:txBody>
          <a:bodyPr>
            <a:normAutofit/>
          </a:bodyPr>
          <a:lstStyle/>
          <a:p>
            <a:r>
              <a:rPr lang="en-US" dirty="0"/>
              <a:t>MEMBERSHIP PROCESSING</a:t>
            </a:r>
          </a:p>
        </p:txBody>
      </p:sp>
      <p:sp>
        <p:nvSpPr>
          <p:cNvPr id="13" name="Rectangle: Rounded Corners 12">
            <a:extLst>
              <a:ext uri="{FF2B5EF4-FFF2-40B4-BE49-F238E27FC236}">
                <a16:creationId xmlns:a16="http://schemas.microsoft.com/office/drawing/2014/main" id="{0895B7BD-CE93-2621-A6FC-EFD0E232E78B}"/>
              </a:ext>
            </a:extLst>
          </p:cNvPr>
          <p:cNvSpPr/>
          <p:nvPr/>
        </p:nvSpPr>
        <p:spPr>
          <a:xfrm>
            <a:off x="7386762" y="223335"/>
            <a:ext cx="1099512"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FCE4E4D-83B4-AAA3-5B22-F0FF3F188120}"/>
              </a:ext>
            </a:extLst>
          </p:cNvPr>
          <p:cNvGrpSpPr/>
          <p:nvPr/>
        </p:nvGrpSpPr>
        <p:grpSpPr>
          <a:xfrm>
            <a:off x="5100935" y="221500"/>
            <a:ext cx="12790896" cy="10702014"/>
            <a:chOff x="5100935" y="221500"/>
            <a:chExt cx="12790896" cy="10702014"/>
          </a:xfrm>
        </p:grpSpPr>
        <p:pic>
          <p:nvPicPr>
            <p:cNvPr id="3" name="Picture 2">
              <a:extLst>
                <a:ext uri="{FF2B5EF4-FFF2-40B4-BE49-F238E27FC236}">
                  <a16:creationId xmlns:a16="http://schemas.microsoft.com/office/drawing/2014/main" id="{81515BA3-05AD-F901-BC90-70A805A57FBC}"/>
                </a:ext>
              </a:extLst>
            </p:cNvPr>
            <p:cNvPicPr>
              <a:picLocks noChangeAspect="1"/>
            </p:cNvPicPr>
            <p:nvPr/>
          </p:nvPicPr>
          <p:blipFill>
            <a:blip r:embed="rId3"/>
            <a:stretch>
              <a:fillRect/>
            </a:stretch>
          </p:blipFill>
          <p:spPr>
            <a:xfrm>
              <a:off x="5100935" y="2016156"/>
              <a:ext cx="2559814" cy="7473972"/>
            </a:xfrm>
            <a:prstGeom prst="rect">
              <a:avLst/>
            </a:prstGeom>
          </p:spPr>
        </p:pic>
        <p:pic>
          <p:nvPicPr>
            <p:cNvPr id="4" name="Picture 3">
              <a:extLst>
                <a:ext uri="{FF2B5EF4-FFF2-40B4-BE49-F238E27FC236}">
                  <a16:creationId xmlns:a16="http://schemas.microsoft.com/office/drawing/2014/main" id="{43A6AAE3-4297-EC28-CD96-CE7A111770B7}"/>
                </a:ext>
              </a:extLst>
            </p:cNvPr>
            <p:cNvPicPr>
              <a:picLocks noChangeAspect="1"/>
            </p:cNvPicPr>
            <p:nvPr/>
          </p:nvPicPr>
          <p:blipFill>
            <a:blip r:embed="rId4"/>
            <a:stretch>
              <a:fillRect/>
            </a:stretch>
          </p:blipFill>
          <p:spPr>
            <a:xfrm>
              <a:off x="7907816" y="3905249"/>
              <a:ext cx="9984015" cy="7018265"/>
            </a:xfrm>
            <a:prstGeom prst="rect">
              <a:avLst/>
            </a:prstGeom>
          </p:spPr>
        </p:pic>
        <p:pic>
          <p:nvPicPr>
            <p:cNvPr id="5" name="Picture 4">
              <a:extLst>
                <a:ext uri="{FF2B5EF4-FFF2-40B4-BE49-F238E27FC236}">
                  <a16:creationId xmlns:a16="http://schemas.microsoft.com/office/drawing/2014/main" id="{208C1B17-3BCB-80A0-99DB-A432602DD742}"/>
                </a:ext>
              </a:extLst>
            </p:cNvPr>
            <p:cNvPicPr>
              <a:picLocks noChangeAspect="1"/>
            </p:cNvPicPr>
            <p:nvPr/>
          </p:nvPicPr>
          <p:blipFill>
            <a:blip r:embed="rId5"/>
            <a:stretch>
              <a:fillRect/>
            </a:stretch>
          </p:blipFill>
          <p:spPr>
            <a:xfrm>
              <a:off x="6380842" y="221500"/>
              <a:ext cx="10478408" cy="1699407"/>
            </a:xfrm>
            <a:prstGeom prst="rect">
              <a:avLst/>
            </a:prstGeom>
          </p:spPr>
        </p:pic>
        <p:pic>
          <p:nvPicPr>
            <p:cNvPr id="7" name="Picture 6">
              <a:extLst>
                <a:ext uri="{FF2B5EF4-FFF2-40B4-BE49-F238E27FC236}">
                  <a16:creationId xmlns:a16="http://schemas.microsoft.com/office/drawing/2014/main" id="{D28DC523-D7A6-0ABF-4D40-F92490CDBDED}"/>
                </a:ext>
              </a:extLst>
            </p:cNvPr>
            <p:cNvPicPr>
              <a:picLocks noChangeAspect="1"/>
            </p:cNvPicPr>
            <p:nvPr/>
          </p:nvPicPr>
          <p:blipFill>
            <a:blip r:embed="rId6"/>
            <a:stretch>
              <a:fillRect/>
            </a:stretch>
          </p:blipFill>
          <p:spPr>
            <a:xfrm>
              <a:off x="7736366" y="2016156"/>
              <a:ext cx="9912550" cy="1889093"/>
            </a:xfrm>
            <a:prstGeom prst="rect">
              <a:avLst/>
            </a:prstGeom>
          </p:spPr>
        </p:pic>
      </p:grpSp>
      <p:sp>
        <p:nvSpPr>
          <p:cNvPr id="8" name="Content Placeholder 1">
            <a:extLst>
              <a:ext uri="{FF2B5EF4-FFF2-40B4-BE49-F238E27FC236}">
                <a16:creationId xmlns:a16="http://schemas.microsoft.com/office/drawing/2014/main" id="{47930861-944E-2F17-1CB6-90A27420CAFD}"/>
              </a:ext>
            </a:extLst>
          </p:cNvPr>
          <p:cNvSpPr txBox="1">
            <a:spLocks/>
          </p:cNvSpPr>
          <p:nvPr/>
        </p:nvSpPr>
        <p:spPr>
          <a:xfrm>
            <a:off x="232723" y="1509516"/>
            <a:ext cx="5447099" cy="4005072"/>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Process Membership</a:t>
            </a:r>
          </a:p>
          <a:p>
            <a:pPr marL="457200" indent="60325">
              <a:buFont typeface="Arial" panose="020B0604020202020204" pitchFamily="34" charset="0"/>
              <a:buChar char="•"/>
            </a:pPr>
            <a:r>
              <a:rPr lang="en-US" sz="3200" b="0" dirty="0">
                <a:solidFill>
                  <a:schemeClr val="tx1"/>
                </a:solidFill>
                <a:latin typeface="Avenir Next" panose="020B0503020202020204" pitchFamily="34" charset="0"/>
              </a:rPr>
              <a:t>Renew</a:t>
            </a:r>
          </a:p>
          <a:p>
            <a:pPr marL="457200" indent="60325">
              <a:buFont typeface="Arial" panose="020B0604020202020204" pitchFamily="34" charset="0"/>
              <a:buChar char="•"/>
            </a:pPr>
            <a:r>
              <a:rPr lang="en-US" sz="3200" b="0" dirty="0">
                <a:solidFill>
                  <a:schemeClr val="tx1"/>
                </a:solidFill>
                <a:latin typeface="Avenir Next" panose="020B0503020202020204" pitchFamily="34" charset="0"/>
              </a:rPr>
              <a:t>Add New Member</a:t>
            </a:r>
          </a:p>
          <a:p>
            <a:pPr marL="457200" indent="60325">
              <a:buFont typeface="Arial" panose="020B0604020202020204" pitchFamily="34" charset="0"/>
              <a:buChar char="•"/>
            </a:pPr>
            <a:r>
              <a:rPr lang="en-US" sz="3200" b="0" dirty="0">
                <a:solidFill>
                  <a:schemeClr val="tx1"/>
                </a:solidFill>
                <a:latin typeface="Avenir Next" panose="020B0503020202020204" pitchFamily="34" charset="0"/>
              </a:rPr>
              <a:t>Transfer Renewing </a:t>
            </a:r>
            <a:r>
              <a:rPr lang="en-US" sz="3200" b="0" dirty="0" err="1">
                <a:solidFill>
                  <a:schemeClr val="tx1"/>
                </a:solidFill>
                <a:latin typeface="Avenir Next" panose="020B0503020202020204" pitchFamily="34" charset="0"/>
              </a:rPr>
              <a:t>Mbr</a:t>
            </a:r>
            <a:r>
              <a:rPr lang="en-US" sz="3200" b="0" dirty="0">
                <a:solidFill>
                  <a:schemeClr val="tx1"/>
                </a:solidFill>
                <a:latin typeface="Avenir Next" panose="020B0503020202020204" pitchFamily="34" charset="0"/>
              </a:rPr>
              <a:t>.</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Transmittal History</a:t>
            </a:r>
          </a:p>
          <a:p>
            <a:endParaRPr lang="en-US" sz="3200" b="0" dirty="0">
              <a:solidFill>
                <a:schemeClr val="tx1"/>
              </a:solidFill>
              <a:latin typeface="Avenir Next" panose="020B0503020202020204" pitchFamily="34" charset="0"/>
            </a:endParaRPr>
          </a:p>
        </p:txBody>
      </p:sp>
      <p:sp>
        <p:nvSpPr>
          <p:cNvPr id="9" name="Rectangle 8">
            <a:extLst>
              <a:ext uri="{FF2B5EF4-FFF2-40B4-BE49-F238E27FC236}">
                <a16:creationId xmlns:a16="http://schemas.microsoft.com/office/drawing/2014/main" id="{0E3ED77C-224B-6A15-96F2-E4FB8986E7FF}"/>
              </a:ext>
            </a:extLst>
          </p:cNvPr>
          <p:cNvSpPr/>
          <p:nvPr/>
        </p:nvSpPr>
        <p:spPr>
          <a:xfrm>
            <a:off x="5148637" y="3512052"/>
            <a:ext cx="2512112" cy="1133099"/>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22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wipe(up)">
                                      <p:cBhvr>
                                        <p:cTn id="12"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36A3A1-C015-15DA-9EDB-5CEAA90FE483}"/>
              </a:ext>
            </a:extLst>
          </p:cNvPr>
          <p:cNvSpPr>
            <a:spLocks noGrp="1"/>
          </p:cNvSpPr>
          <p:nvPr>
            <p:ph type="body" sz="quarter" idx="10"/>
          </p:nvPr>
        </p:nvSpPr>
        <p:spPr/>
        <p:txBody>
          <a:bodyPr>
            <a:normAutofit lnSpcReduction="10000"/>
          </a:bodyPr>
          <a:lstStyle/>
          <a:p>
            <a:r>
              <a:rPr lang="en-US" dirty="0"/>
              <a:t>VIEW MEMBERS LIST</a:t>
            </a:r>
          </a:p>
        </p:txBody>
      </p:sp>
      <p:sp>
        <p:nvSpPr>
          <p:cNvPr id="14" name="Content Placeholder 1">
            <a:extLst>
              <a:ext uri="{FF2B5EF4-FFF2-40B4-BE49-F238E27FC236}">
                <a16:creationId xmlns:a16="http://schemas.microsoft.com/office/drawing/2014/main" id="{FB292595-77DE-DD0C-0C30-BC42444CEEF4}"/>
              </a:ext>
            </a:extLst>
          </p:cNvPr>
          <p:cNvSpPr txBox="1">
            <a:spLocks/>
          </p:cNvSpPr>
          <p:nvPr/>
        </p:nvSpPr>
        <p:spPr>
          <a:xfrm>
            <a:off x="156490" y="1372406"/>
            <a:ext cx="5447099" cy="3977146"/>
          </a:xfrm>
          <a:prstGeom prst="rect">
            <a:avLst/>
          </a:prstGeom>
        </p:spPr>
        <p:txBody>
          <a:bodyPr vert="horz" lIns="91440" tIns="45720" rIns="91440" bIns="45720" rtlCol="0" anchor="b">
            <a:normAutofit lnSpcReduction="1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Group Profile &gt; Members</a:t>
            </a:r>
          </a:p>
          <a:p>
            <a:pPr marL="457200" indent="-60325">
              <a:buFont typeface="Arial" panose="020B0604020202020204" pitchFamily="34" charset="0"/>
              <a:buChar char="•"/>
            </a:pPr>
            <a:r>
              <a:rPr lang="en-US" sz="3200" b="0" dirty="0">
                <a:solidFill>
                  <a:schemeClr val="tx1"/>
                </a:solidFill>
                <a:latin typeface="Avenir Next" panose="020B0503020202020204" pitchFamily="34" charset="0"/>
              </a:rPr>
              <a:t>View / Edit </a:t>
            </a:r>
            <a:r>
              <a:rPr lang="en-US" sz="3200" b="0" dirty="0" err="1">
                <a:solidFill>
                  <a:schemeClr val="tx1"/>
                </a:solidFill>
                <a:latin typeface="Avenir Next" panose="020B0503020202020204" pitchFamily="34" charset="0"/>
              </a:rPr>
              <a:t>Mbrs</a:t>
            </a:r>
            <a:endParaRPr lang="en-US" sz="3200" b="0" dirty="0">
              <a:solidFill>
                <a:schemeClr val="tx1"/>
              </a:solidFill>
              <a:latin typeface="Avenir Next" panose="020B0503020202020204" pitchFamily="34" charset="0"/>
            </a:endParaRPr>
          </a:p>
          <a:p>
            <a:pPr marL="457200" indent="-60325">
              <a:buFont typeface="Arial" panose="020B0604020202020204" pitchFamily="34" charset="0"/>
              <a:buChar char="•"/>
            </a:pPr>
            <a:r>
              <a:rPr lang="en-US" sz="3200" b="0" dirty="0">
                <a:solidFill>
                  <a:schemeClr val="tx1"/>
                </a:solidFill>
                <a:latin typeface="Avenir Next" panose="020B0503020202020204" pitchFamily="34" charset="0"/>
              </a:rPr>
              <a:t>Paid Through Year</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Add/Modify Transmittal</a:t>
            </a:r>
          </a:p>
          <a:p>
            <a:pPr marL="457200">
              <a:buFont typeface="Arial" panose="020B0604020202020204" pitchFamily="34" charset="0"/>
              <a:buChar char="•"/>
            </a:pPr>
            <a:r>
              <a:rPr lang="en-US" sz="3200" b="0" dirty="0">
                <a:solidFill>
                  <a:schemeClr val="tx1"/>
                </a:solidFill>
                <a:latin typeface="Avenir Next" panose="020B0503020202020204" pitchFamily="34" charset="0"/>
              </a:rPr>
              <a:t>Post/Squadron</a:t>
            </a:r>
          </a:p>
          <a:p>
            <a:pPr marL="457200">
              <a:buFont typeface="Arial" panose="020B0604020202020204" pitchFamily="34" charset="0"/>
              <a:buChar char="•"/>
            </a:pPr>
            <a:r>
              <a:rPr lang="en-US" sz="3200" b="0" dirty="0">
                <a:solidFill>
                  <a:schemeClr val="tx1"/>
                </a:solidFill>
                <a:latin typeface="Avenir Next" panose="020B0503020202020204" pitchFamily="34" charset="0"/>
              </a:rPr>
              <a:t>Department/Detachment</a:t>
            </a:r>
          </a:p>
        </p:txBody>
      </p:sp>
      <p:grpSp>
        <p:nvGrpSpPr>
          <p:cNvPr id="25" name="Group 24">
            <a:extLst>
              <a:ext uri="{FF2B5EF4-FFF2-40B4-BE49-F238E27FC236}">
                <a16:creationId xmlns:a16="http://schemas.microsoft.com/office/drawing/2014/main" id="{9F5C7FD3-0624-694C-FEB5-7A215DCC8EE2}"/>
              </a:ext>
            </a:extLst>
          </p:cNvPr>
          <p:cNvGrpSpPr/>
          <p:nvPr/>
        </p:nvGrpSpPr>
        <p:grpSpPr>
          <a:xfrm>
            <a:off x="5781864" y="211090"/>
            <a:ext cx="11399154" cy="9019032"/>
            <a:chOff x="6192157" y="193460"/>
            <a:chExt cx="10630335" cy="8166769"/>
          </a:xfrm>
        </p:grpSpPr>
        <p:pic>
          <p:nvPicPr>
            <p:cNvPr id="3" name="Picture 2">
              <a:extLst>
                <a:ext uri="{FF2B5EF4-FFF2-40B4-BE49-F238E27FC236}">
                  <a16:creationId xmlns:a16="http://schemas.microsoft.com/office/drawing/2014/main" id="{287C8039-F214-2835-4AF4-8E34A24670E4}"/>
                </a:ext>
              </a:extLst>
            </p:cNvPr>
            <p:cNvPicPr>
              <a:picLocks noChangeAspect="1"/>
            </p:cNvPicPr>
            <p:nvPr/>
          </p:nvPicPr>
          <p:blipFill>
            <a:blip r:embed="rId3"/>
            <a:stretch>
              <a:fillRect/>
            </a:stretch>
          </p:blipFill>
          <p:spPr>
            <a:xfrm>
              <a:off x="6192157" y="193460"/>
              <a:ext cx="10630335" cy="8166769"/>
            </a:xfrm>
            <a:prstGeom prst="rect">
              <a:avLst/>
            </a:prstGeom>
            <a:ln w="76200">
              <a:solidFill>
                <a:srgbClr val="FFC000"/>
              </a:solidFill>
            </a:ln>
          </p:spPr>
        </p:pic>
        <p:sp>
          <p:nvSpPr>
            <p:cNvPr id="10" name="TextBox 9">
              <a:extLst>
                <a:ext uri="{FF2B5EF4-FFF2-40B4-BE49-F238E27FC236}">
                  <a16:creationId xmlns:a16="http://schemas.microsoft.com/office/drawing/2014/main" id="{20C8BFEE-1377-9505-EBEF-5F6F5A0BD674}"/>
                </a:ext>
              </a:extLst>
            </p:cNvPr>
            <p:cNvSpPr txBox="1"/>
            <p:nvPr/>
          </p:nvSpPr>
          <p:spPr>
            <a:xfrm>
              <a:off x="6555079" y="5488738"/>
              <a:ext cx="758818" cy="184666"/>
            </a:xfrm>
            <a:prstGeom prst="rect">
              <a:avLst/>
            </a:prstGeom>
            <a:solidFill>
              <a:schemeClr val="bg1">
                <a:lumMod val="95000"/>
              </a:schemeClr>
            </a:solidFill>
          </p:spPr>
          <p:txBody>
            <a:bodyPr wrap="square" rtlCol="0">
              <a:spAutoFit/>
            </a:bodyPr>
            <a:lstStyle/>
            <a:p>
              <a:pPr algn="l"/>
              <a:r>
                <a:rPr lang="en-US" sz="600" dirty="0"/>
                <a:t>000123456782</a:t>
              </a:r>
              <a:endParaRPr lang="en-US" sz="800" dirty="0"/>
            </a:p>
          </p:txBody>
        </p:sp>
        <p:sp>
          <p:nvSpPr>
            <p:cNvPr id="19" name="TextBox 18">
              <a:extLst>
                <a:ext uri="{FF2B5EF4-FFF2-40B4-BE49-F238E27FC236}">
                  <a16:creationId xmlns:a16="http://schemas.microsoft.com/office/drawing/2014/main" id="{83913FE7-71C0-22B4-9768-277AB34E24B6}"/>
                </a:ext>
              </a:extLst>
            </p:cNvPr>
            <p:cNvSpPr txBox="1"/>
            <p:nvPr/>
          </p:nvSpPr>
          <p:spPr>
            <a:xfrm>
              <a:off x="6555079" y="6066848"/>
              <a:ext cx="758818" cy="184666"/>
            </a:xfrm>
            <a:prstGeom prst="rect">
              <a:avLst/>
            </a:prstGeom>
            <a:solidFill>
              <a:schemeClr val="accent2"/>
            </a:solidFill>
          </p:spPr>
          <p:txBody>
            <a:bodyPr wrap="square" rtlCol="0">
              <a:spAutoFit/>
            </a:bodyPr>
            <a:lstStyle/>
            <a:p>
              <a:pPr algn="l"/>
              <a:r>
                <a:rPr lang="en-US" sz="600" dirty="0"/>
                <a:t>000123456783</a:t>
              </a:r>
              <a:endParaRPr lang="en-US" sz="800" dirty="0"/>
            </a:p>
          </p:txBody>
        </p:sp>
        <p:sp>
          <p:nvSpPr>
            <p:cNvPr id="22" name="TextBox 21">
              <a:extLst>
                <a:ext uri="{FF2B5EF4-FFF2-40B4-BE49-F238E27FC236}">
                  <a16:creationId xmlns:a16="http://schemas.microsoft.com/office/drawing/2014/main" id="{7D1F208B-0B4D-0EC8-3540-894561F6E13D}"/>
                </a:ext>
              </a:extLst>
            </p:cNvPr>
            <p:cNvSpPr txBox="1"/>
            <p:nvPr/>
          </p:nvSpPr>
          <p:spPr>
            <a:xfrm>
              <a:off x="6555079" y="6552625"/>
              <a:ext cx="758818" cy="184666"/>
            </a:xfrm>
            <a:prstGeom prst="rect">
              <a:avLst/>
            </a:prstGeom>
            <a:solidFill>
              <a:schemeClr val="bg1">
                <a:lumMod val="95000"/>
              </a:schemeClr>
            </a:solidFill>
          </p:spPr>
          <p:txBody>
            <a:bodyPr wrap="square" rtlCol="0">
              <a:spAutoFit/>
            </a:bodyPr>
            <a:lstStyle/>
            <a:p>
              <a:pPr algn="l"/>
              <a:r>
                <a:rPr lang="en-US" sz="600" dirty="0"/>
                <a:t>000123456784</a:t>
              </a:r>
              <a:endParaRPr lang="en-US" sz="800" dirty="0"/>
            </a:p>
          </p:txBody>
        </p:sp>
        <p:sp>
          <p:nvSpPr>
            <p:cNvPr id="23" name="TextBox 22">
              <a:extLst>
                <a:ext uri="{FF2B5EF4-FFF2-40B4-BE49-F238E27FC236}">
                  <a16:creationId xmlns:a16="http://schemas.microsoft.com/office/drawing/2014/main" id="{6145DD5C-66CB-8FFE-0212-E0F04141A8C3}"/>
                </a:ext>
              </a:extLst>
            </p:cNvPr>
            <p:cNvSpPr txBox="1"/>
            <p:nvPr/>
          </p:nvSpPr>
          <p:spPr>
            <a:xfrm>
              <a:off x="6555079" y="7752967"/>
              <a:ext cx="758818" cy="184666"/>
            </a:xfrm>
            <a:prstGeom prst="rect">
              <a:avLst/>
            </a:prstGeom>
            <a:solidFill>
              <a:schemeClr val="bg1">
                <a:lumMod val="95000"/>
              </a:schemeClr>
            </a:solidFill>
          </p:spPr>
          <p:txBody>
            <a:bodyPr wrap="square" rtlCol="0">
              <a:spAutoFit/>
            </a:bodyPr>
            <a:lstStyle/>
            <a:p>
              <a:pPr algn="l"/>
              <a:r>
                <a:rPr lang="en-US" sz="600" dirty="0"/>
                <a:t>000123456786</a:t>
              </a:r>
              <a:endParaRPr lang="en-US" sz="800" dirty="0"/>
            </a:p>
          </p:txBody>
        </p:sp>
        <p:sp>
          <p:nvSpPr>
            <p:cNvPr id="24" name="TextBox 23">
              <a:extLst>
                <a:ext uri="{FF2B5EF4-FFF2-40B4-BE49-F238E27FC236}">
                  <a16:creationId xmlns:a16="http://schemas.microsoft.com/office/drawing/2014/main" id="{7DC531F6-EF1D-96C9-8C7D-7961DB68010C}"/>
                </a:ext>
              </a:extLst>
            </p:cNvPr>
            <p:cNvSpPr txBox="1"/>
            <p:nvPr/>
          </p:nvSpPr>
          <p:spPr>
            <a:xfrm>
              <a:off x="6555079" y="7018254"/>
              <a:ext cx="758818" cy="184666"/>
            </a:xfrm>
            <a:prstGeom prst="rect">
              <a:avLst/>
            </a:prstGeom>
            <a:solidFill>
              <a:schemeClr val="accent2"/>
            </a:solidFill>
          </p:spPr>
          <p:txBody>
            <a:bodyPr wrap="square" rtlCol="0">
              <a:spAutoFit/>
            </a:bodyPr>
            <a:lstStyle/>
            <a:p>
              <a:pPr algn="l"/>
              <a:r>
                <a:rPr lang="en-US" sz="600" dirty="0"/>
                <a:t>000123456785</a:t>
              </a:r>
              <a:endParaRPr lang="en-US" sz="800" dirty="0"/>
            </a:p>
          </p:txBody>
        </p:sp>
        <p:sp>
          <p:nvSpPr>
            <p:cNvPr id="18" name="TextBox 17">
              <a:extLst>
                <a:ext uri="{FF2B5EF4-FFF2-40B4-BE49-F238E27FC236}">
                  <a16:creationId xmlns:a16="http://schemas.microsoft.com/office/drawing/2014/main" id="{5BE80FDE-B6A3-D2A9-9F3F-74FB28C59EC8}"/>
                </a:ext>
              </a:extLst>
            </p:cNvPr>
            <p:cNvSpPr txBox="1"/>
            <p:nvPr/>
          </p:nvSpPr>
          <p:spPr>
            <a:xfrm>
              <a:off x="6555079" y="4846358"/>
              <a:ext cx="758818" cy="184666"/>
            </a:xfrm>
            <a:prstGeom prst="rect">
              <a:avLst/>
            </a:prstGeom>
            <a:solidFill>
              <a:schemeClr val="accent2"/>
            </a:solidFill>
          </p:spPr>
          <p:txBody>
            <a:bodyPr wrap="square" rtlCol="0">
              <a:spAutoFit/>
            </a:bodyPr>
            <a:lstStyle/>
            <a:p>
              <a:pPr algn="l"/>
              <a:r>
                <a:rPr lang="en-US" sz="600" dirty="0"/>
                <a:t>000123456781</a:t>
              </a:r>
              <a:endParaRPr lang="en-US" sz="800" dirty="0"/>
            </a:p>
          </p:txBody>
        </p:sp>
      </p:grpSp>
      <p:grpSp>
        <p:nvGrpSpPr>
          <p:cNvPr id="29" name="Group 28">
            <a:extLst>
              <a:ext uri="{FF2B5EF4-FFF2-40B4-BE49-F238E27FC236}">
                <a16:creationId xmlns:a16="http://schemas.microsoft.com/office/drawing/2014/main" id="{36E7F48A-8E37-41B6-1773-23FD774F60C6}"/>
              </a:ext>
            </a:extLst>
          </p:cNvPr>
          <p:cNvGrpSpPr/>
          <p:nvPr/>
        </p:nvGrpSpPr>
        <p:grpSpPr>
          <a:xfrm>
            <a:off x="5425314" y="1314450"/>
            <a:ext cx="11755704" cy="7915672"/>
            <a:chOff x="8023332" y="2254652"/>
            <a:chExt cx="10014740" cy="6660747"/>
          </a:xfrm>
        </p:grpSpPr>
        <p:pic>
          <p:nvPicPr>
            <p:cNvPr id="7" name="Picture 6">
              <a:extLst>
                <a:ext uri="{FF2B5EF4-FFF2-40B4-BE49-F238E27FC236}">
                  <a16:creationId xmlns:a16="http://schemas.microsoft.com/office/drawing/2014/main" id="{A60B215B-8A6B-AA37-380A-CD235B27DC03}"/>
                </a:ext>
              </a:extLst>
            </p:cNvPr>
            <p:cNvPicPr>
              <a:picLocks noChangeAspect="1"/>
            </p:cNvPicPr>
            <p:nvPr/>
          </p:nvPicPr>
          <p:blipFill>
            <a:blip r:embed="rId4"/>
            <a:stretch>
              <a:fillRect/>
            </a:stretch>
          </p:blipFill>
          <p:spPr>
            <a:xfrm>
              <a:off x="8023332" y="2254652"/>
              <a:ext cx="10014740" cy="6660747"/>
            </a:xfrm>
            <a:prstGeom prst="rect">
              <a:avLst/>
            </a:prstGeom>
          </p:spPr>
        </p:pic>
        <p:sp>
          <p:nvSpPr>
            <p:cNvPr id="8" name="TextBox 7">
              <a:extLst>
                <a:ext uri="{FF2B5EF4-FFF2-40B4-BE49-F238E27FC236}">
                  <a16:creationId xmlns:a16="http://schemas.microsoft.com/office/drawing/2014/main" id="{10B64C46-F413-4889-5459-70A1F459D1FF}"/>
                </a:ext>
              </a:extLst>
            </p:cNvPr>
            <p:cNvSpPr txBox="1"/>
            <p:nvPr/>
          </p:nvSpPr>
          <p:spPr>
            <a:xfrm>
              <a:off x="8428137" y="3690124"/>
              <a:ext cx="653403" cy="155390"/>
            </a:xfrm>
            <a:prstGeom prst="rect">
              <a:avLst/>
            </a:prstGeom>
            <a:solidFill>
              <a:schemeClr val="accent2"/>
            </a:solidFill>
          </p:spPr>
          <p:txBody>
            <a:bodyPr wrap="square" rtlCol="0">
              <a:spAutoFit/>
            </a:bodyPr>
            <a:lstStyle/>
            <a:p>
              <a:pPr algn="l"/>
              <a:r>
                <a:rPr lang="en-US" sz="600" dirty="0"/>
                <a:t>000123456781</a:t>
              </a:r>
              <a:endParaRPr lang="en-US" sz="800" dirty="0"/>
            </a:p>
          </p:txBody>
        </p:sp>
        <p:sp>
          <p:nvSpPr>
            <p:cNvPr id="9" name="TextBox 8">
              <a:extLst>
                <a:ext uri="{FF2B5EF4-FFF2-40B4-BE49-F238E27FC236}">
                  <a16:creationId xmlns:a16="http://schemas.microsoft.com/office/drawing/2014/main" id="{46DFB79E-C538-55A4-3B1E-29C3AB8DF391}"/>
                </a:ext>
              </a:extLst>
            </p:cNvPr>
            <p:cNvSpPr txBox="1"/>
            <p:nvPr/>
          </p:nvSpPr>
          <p:spPr>
            <a:xfrm>
              <a:off x="8415557" y="4241295"/>
              <a:ext cx="653403" cy="155390"/>
            </a:xfrm>
            <a:prstGeom prst="rect">
              <a:avLst/>
            </a:prstGeom>
            <a:solidFill>
              <a:schemeClr val="bg1">
                <a:lumMod val="95000"/>
              </a:schemeClr>
            </a:solidFill>
          </p:spPr>
          <p:txBody>
            <a:bodyPr wrap="square" rtlCol="0">
              <a:spAutoFit/>
            </a:bodyPr>
            <a:lstStyle/>
            <a:p>
              <a:pPr algn="l"/>
              <a:r>
                <a:rPr lang="en-US" sz="600" dirty="0"/>
                <a:t>000123456782</a:t>
              </a:r>
              <a:endParaRPr lang="en-US" sz="800" dirty="0"/>
            </a:p>
          </p:txBody>
        </p:sp>
        <p:sp>
          <p:nvSpPr>
            <p:cNvPr id="11" name="TextBox 10">
              <a:extLst>
                <a:ext uri="{FF2B5EF4-FFF2-40B4-BE49-F238E27FC236}">
                  <a16:creationId xmlns:a16="http://schemas.microsoft.com/office/drawing/2014/main" id="{FE68DE69-5349-CCEE-5C38-B251678CB408}"/>
                </a:ext>
              </a:extLst>
            </p:cNvPr>
            <p:cNvSpPr txBox="1"/>
            <p:nvPr/>
          </p:nvSpPr>
          <p:spPr>
            <a:xfrm>
              <a:off x="8428137" y="4789393"/>
              <a:ext cx="678563" cy="155390"/>
            </a:xfrm>
            <a:prstGeom prst="rect">
              <a:avLst/>
            </a:prstGeom>
            <a:solidFill>
              <a:schemeClr val="accent2"/>
            </a:solidFill>
          </p:spPr>
          <p:txBody>
            <a:bodyPr wrap="square" rtlCol="0">
              <a:spAutoFit/>
            </a:bodyPr>
            <a:lstStyle/>
            <a:p>
              <a:pPr algn="l"/>
              <a:r>
                <a:rPr lang="en-US" sz="600" dirty="0"/>
                <a:t>000123456783</a:t>
              </a:r>
              <a:endParaRPr lang="en-US" sz="800" dirty="0"/>
            </a:p>
          </p:txBody>
        </p:sp>
        <p:sp>
          <p:nvSpPr>
            <p:cNvPr id="12" name="TextBox 11">
              <a:extLst>
                <a:ext uri="{FF2B5EF4-FFF2-40B4-BE49-F238E27FC236}">
                  <a16:creationId xmlns:a16="http://schemas.microsoft.com/office/drawing/2014/main" id="{B151B317-5959-7B1A-C9A7-054695D63F3D}"/>
                </a:ext>
              </a:extLst>
            </p:cNvPr>
            <p:cNvSpPr txBox="1"/>
            <p:nvPr/>
          </p:nvSpPr>
          <p:spPr>
            <a:xfrm>
              <a:off x="8428137" y="5234416"/>
              <a:ext cx="653403" cy="155390"/>
            </a:xfrm>
            <a:prstGeom prst="rect">
              <a:avLst/>
            </a:prstGeom>
            <a:solidFill>
              <a:schemeClr val="bg1">
                <a:lumMod val="95000"/>
              </a:schemeClr>
            </a:solidFill>
          </p:spPr>
          <p:txBody>
            <a:bodyPr wrap="square" rtlCol="0">
              <a:spAutoFit/>
            </a:bodyPr>
            <a:lstStyle/>
            <a:p>
              <a:pPr algn="l"/>
              <a:r>
                <a:rPr lang="en-US" sz="600" dirty="0"/>
                <a:t>000123456784</a:t>
              </a:r>
              <a:endParaRPr lang="en-US" sz="800" dirty="0"/>
            </a:p>
          </p:txBody>
        </p:sp>
        <p:sp>
          <p:nvSpPr>
            <p:cNvPr id="13" name="TextBox 12">
              <a:extLst>
                <a:ext uri="{FF2B5EF4-FFF2-40B4-BE49-F238E27FC236}">
                  <a16:creationId xmlns:a16="http://schemas.microsoft.com/office/drawing/2014/main" id="{EB1FA03F-70C0-1FC7-C928-4DDFF3C78C72}"/>
                </a:ext>
              </a:extLst>
            </p:cNvPr>
            <p:cNvSpPr txBox="1"/>
            <p:nvPr/>
          </p:nvSpPr>
          <p:spPr>
            <a:xfrm>
              <a:off x="8426992" y="5683098"/>
              <a:ext cx="678563" cy="155390"/>
            </a:xfrm>
            <a:prstGeom prst="rect">
              <a:avLst/>
            </a:prstGeom>
            <a:solidFill>
              <a:schemeClr val="accent2"/>
            </a:solidFill>
          </p:spPr>
          <p:txBody>
            <a:bodyPr wrap="square" rtlCol="0">
              <a:spAutoFit/>
            </a:bodyPr>
            <a:lstStyle/>
            <a:p>
              <a:pPr algn="l"/>
              <a:r>
                <a:rPr lang="en-US" sz="600" dirty="0"/>
                <a:t>000123456785</a:t>
              </a:r>
              <a:endParaRPr lang="en-US" sz="800" dirty="0"/>
            </a:p>
          </p:txBody>
        </p:sp>
        <p:sp>
          <p:nvSpPr>
            <p:cNvPr id="20" name="TextBox 19">
              <a:extLst>
                <a:ext uri="{FF2B5EF4-FFF2-40B4-BE49-F238E27FC236}">
                  <a16:creationId xmlns:a16="http://schemas.microsoft.com/office/drawing/2014/main" id="{9BB5C4B6-968F-F136-031C-DF36CF1889CC}"/>
                </a:ext>
              </a:extLst>
            </p:cNvPr>
            <p:cNvSpPr txBox="1"/>
            <p:nvPr/>
          </p:nvSpPr>
          <p:spPr>
            <a:xfrm>
              <a:off x="8402977" y="6375064"/>
              <a:ext cx="678563" cy="155390"/>
            </a:xfrm>
            <a:prstGeom prst="rect">
              <a:avLst/>
            </a:prstGeom>
            <a:solidFill>
              <a:schemeClr val="bg1">
                <a:lumMod val="95000"/>
              </a:schemeClr>
            </a:solidFill>
          </p:spPr>
          <p:txBody>
            <a:bodyPr wrap="square" rtlCol="0">
              <a:spAutoFit/>
            </a:bodyPr>
            <a:lstStyle/>
            <a:p>
              <a:pPr algn="l"/>
              <a:r>
                <a:rPr lang="en-US" sz="600" dirty="0"/>
                <a:t>000123456786</a:t>
              </a:r>
              <a:endParaRPr lang="en-US" sz="800" dirty="0"/>
            </a:p>
          </p:txBody>
        </p:sp>
        <p:sp>
          <p:nvSpPr>
            <p:cNvPr id="21" name="TextBox 20">
              <a:extLst>
                <a:ext uri="{FF2B5EF4-FFF2-40B4-BE49-F238E27FC236}">
                  <a16:creationId xmlns:a16="http://schemas.microsoft.com/office/drawing/2014/main" id="{A7BD4933-0905-D814-A4F3-45D8B5CDABC0}"/>
                </a:ext>
              </a:extLst>
            </p:cNvPr>
            <p:cNvSpPr txBox="1"/>
            <p:nvPr/>
          </p:nvSpPr>
          <p:spPr>
            <a:xfrm>
              <a:off x="8402977" y="6934757"/>
              <a:ext cx="693194" cy="155390"/>
            </a:xfrm>
            <a:prstGeom prst="rect">
              <a:avLst/>
            </a:prstGeom>
            <a:solidFill>
              <a:schemeClr val="accent2"/>
            </a:solidFill>
          </p:spPr>
          <p:txBody>
            <a:bodyPr wrap="square" rtlCol="0">
              <a:spAutoFit/>
            </a:bodyPr>
            <a:lstStyle/>
            <a:p>
              <a:pPr algn="l"/>
              <a:r>
                <a:rPr lang="en-US" sz="600" dirty="0"/>
                <a:t>000123456787</a:t>
              </a:r>
              <a:endParaRPr lang="en-US" sz="800" dirty="0"/>
            </a:p>
          </p:txBody>
        </p:sp>
        <p:sp>
          <p:nvSpPr>
            <p:cNvPr id="26" name="TextBox 25">
              <a:extLst>
                <a:ext uri="{FF2B5EF4-FFF2-40B4-BE49-F238E27FC236}">
                  <a16:creationId xmlns:a16="http://schemas.microsoft.com/office/drawing/2014/main" id="{35C52CD4-492F-153A-B3D8-04F86619D8D0}"/>
                </a:ext>
              </a:extLst>
            </p:cNvPr>
            <p:cNvSpPr txBox="1"/>
            <p:nvPr/>
          </p:nvSpPr>
          <p:spPr>
            <a:xfrm>
              <a:off x="8428575" y="7512810"/>
              <a:ext cx="641998" cy="155390"/>
            </a:xfrm>
            <a:prstGeom prst="rect">
              <a:avLst/>
            </a:prstGeom>
            <a:solidFill>
              <a:schemeClr val="bg1">
                <a:lumMod val="95000"/>
              </a:schemeClr>
            </a:solidFill>
          </p:spPr>
          <p:txBody>
            <a:bodyPr wrap="square" rtlCol="0">
              <a:spAutoFit/>
            </a:bodyPr>
            <a:lstStyle/>
            <a:p>
              <a:pPr algn="l"/>
              <a:r>
                <a:rPr lang="en-US" sz="600" dirty="0"/>
                <a:t>000123456788</a:t>
              </a:r>
              <a:endParaRPr lang="en-US" sz="800" dirty="0"/>
            </a:p>
          </p:txBody>
        </p:sp>
        <p:sp>
          <p:nvSpPr>
            <p:cNvPr id="27" name="TextBox 26">
              <a:extLst>
                <a:ext uri="{FF2B5EF4-FFF2-40B4-BE49-F238E27FC236}">
                  <a16:creationId xmlns:a16="http://schemas.microsoft.com/office/drawing/2014/main" id="{A23FF386-6C66-A31B-2B69-81F3BE8ABC44}"/>
                </a:ext>
              </a:extLst>
            </p:cNvPr>
            <p:cNvSpPr txBox="1"/>
            <p:nvPr/>
          </p:nvSpPr>
          <p:spPr>
            <a:xfrm>
              <a:off x="8434508" y="8388723"/>
              <a:ext cx="641998" cy="155390"/>
            </a:xfrm>
            <a:prstGeom prst="rect">
              <a:avLst/>
            </a:prstGeom>
            <a:solidFill>
              <a:schemeClr val="bg1">
                <a:lumMod val="95000"/>
              </a:schemeClr>
            </a:solidFill>
          </p:spPr>
          <p:txBody>
            <a:bodyPr wrap="square" rtlCol="0">
              <a:spAutoFit/>
            </a:bodyPr>
            <a:lstStyle/>
            <a:p>
              <a:pPr algn="l"/>
              <a:r>
                <a:rPr lang="en-US" sz="600" dirty="0"/>
                <a:t>000123456789</a:t>
              </a:r>
              <a:endParaRPr lang="en-US" sz="800" dirty="0"/>
            </a:p>
          </p:txBody>
        </p:sp>
        <p:sp>
          <p:nvSpPr>
            <p:cNvPr id="28" name="TextBox 27">
              <a:extLst>
                <a:ext uri="{FF2B5EF4-FFF2-40B4-BE49-F238E27FC236}">
                  <a16:creationId xmlns:a16="http://schemas.microsoft.com/office/drawing/2014/main" id="{2AD920DC-B2AA-BE02-6246-223EA21C647C}"/>
                </a:ext>
              </a:extLst>
            </p:cNvPr>
            <p:cNvSpPr txBox="1"/>
            <p:nvPr/>
          </p:nvSpPr>
          <p:spPr>
            <a:xfrm>
              <a:off x="8425252" y="7950767"/>
              <a:ext cx="641998" cy="155390"/>
            </a:xfrm>
            <a:prstGeom prst="rect">
              <a:avLst/>
            </a:prstGeom>
            <a:solidFill>
              <a:schemeClr val="accent2"/>
            </a:solidFill>
          </p:spPr>
          <p:txBody>
            <a:bodyPr wrap="square" rtlCol="0">
              <a:spAutoFit/>
            </a:bodyPr>
            <a:lstStyle/>
            <a:p>
              <a:pPr algn="l"/>
              <a:r>
                <a:rPr lang="en-US" sz="600" dirty="0"/>
                <a:t>000123456787</a:t>
              </a:r>
              <a:endParaRPr lang="en-US" sz="800" dirty="0"/>
            </a:p>
          </p:txBody>
        </p:sp>
      </p:grpSp>
      <p:sp>
        <p:nvSpPr>
          <p:cNvPr id="30" name="Rectangle 29">
            <a:extLst>
              <a:ext uri="{FF2B5EF4-FFF2-40B4-BE49-F238E27FC236}">
                <a16:creationId xmlns:a16="http://schemas.microsoft.com/office/drawing/2014/main" id="{A1139ECB-2D67-F118-DD6D-CF84131F6F35}"/>
              </a:ext>
            </a:extLst>
          </p:cNvPr>
          <p:cNvSpPr/>
          <p:nvPr/>
        </p:nvSpPr>
        <p:spPr>
          <a:xfrm>
            <a:off x="14081760" y="1372406"/>
            <a:ext cx="2453640" cy="837394"/>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74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500" fill="hold"/>
                                        <p:tgtEl>
                                          <p:spTgt spid="29"/>
                                        </p:tgtEl>
                                        <p:attrNameLst>
                                          <p:attrName>ppt_w</p:attrName>
                                        </p:attrNameLst>
                                      </p:cBhvr>
                                      <p:tavLst>
                                        <p:tav tm="0">
                                          <p:val>
                                            <p:fltVal val="0"/>
                                          </p:val>
                                        </p:tav>
                                        <p:tav tm="100000">
                                          <p:val>
                                            <p:strVal val="#ppt_w"/>
                                          </p:val>
                                        </p:tav>
                                      </p:tavLst>
                                    </p:anim>
                                    <p:anim calcmode="lin" valueType="num">
                                      <p:cBhvr>
                                        <p:cTn id="8" dur="1500" fill="hold"/>
                                        <p:tgtEl>
                                          <p:spTgt spid="29"/>
                                        </p:tgtEl>
                                        <p:attrNameLst>
                                          <p:attrName>ppt_h</p:attrName>
                                        </p:attrNameLst>
                                      </p:cBhvr>
                                      <p:tavLst>
                                        <p:tav tm="0">
                                          <p:val>
                                            <p:fltVal val="0"/>
                                          </p:val>
                                        </p:tav>
                                        <p:tav tm="100000">
                                          <p:val>
                                            <p:strVal val="#ppt_h"/>
                                          </p:val>
                                        </p:tav>
                                      </p:tavLst>
                                    </p:anim>
                                    <p:animEffect transition="in" filter="fade">
                                      <p:cBhvr>
                                        <p:cTn id="9" dur="1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up)">
                                      <p:cBhvr>
                                        <p:cTn id="14" dur="1000"/>
                                        <p:tgtEl>
                                          <p:spTgt spid="30"/>
                                        </p:tgtEl>
                                      </p:cBhvr>
                                    </p:animEffect>
                                  </p:childTnLst>
                                </p:cTn>
                              </p:par>
                              <p:par>
                                <p:cTn id="15" presetID="22" presetClass="entr" presetSubtype="1" fill="hold"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wipe(up)">
                                      <p:cBhvr>
                                        <p:cTn id="17" dur="1000"/>
                                        <p:tgtEl>
                                          <p:spTgt spid="14">
                                            <p:txEl>
                                              <p:pRg st="4" end="4"/>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animEffect transition="in" filter="wipe(up)">
                                      <p:cBhvr>
                                        <p:cTn id="20" dur="1000"/>
                                        <p:tgtEl>
                                          <p:spTgt spid="14">
                                            <p:txEl>
                                              <p:pRg st="5" end="5"/>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animEffect transition="in" filter="wipe(up)">
                                      <p:cBhvr>
                                        <p:cTn id="23"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C66155-E7CB-C602-AD7F-60A4CE2FE336}"/>
              </a:ext>
            </a:extLst>
          </p:cNvPr>
          <p:cNvSpPr>
            <a:spLocks noGrp="1"/>
          </p:cNvSpPr>
          <p:nvPr>
            <p:ph type="body" sz="quarter" idx="10"/>
          </p:nvPr>
        </p:nvSpPr>
        <p:spPr/>
        <p:txBody>
          <a:bodyPr>
            <a:normAutofit lnSpcReduction="10000"/>
          </a:bodyPr>
          <a:lstStyle/>
          <a:p>
            <a:r>
              <a:rPr lang="en-US" dirty="0"/>
              <a:t>POST TRANSMITTAL</a:t>
            </a:r>
          </a:p>
        </p:txBody>
      </p:sp>
      <p:sp>
        <p:nvSpPr>
          <p:cNvPr id="7" name="Content Placeholder 1">
            <a:extLst>
              <a:ext uri="{FF2B5EF4-FFF2-40B4-BE49-F238E27FC236}">
                <a16:creationId xmlns:a16="http://schemas.microsoft.com/office/drawing/2014/main" id="{6593FB5B-CFB4-C312-87D6-84D0DBDA9076}"/>
              </a:ext>
            </a:extLst>
          </p:cNvPr>
          <p:cNvSpPr txBox="1">
            <a:spLocks/>
          </p:cNvSpPr>
          <p:nvPr/>
        </p:nvSpPr>
        <p:spPr>
          <a:xfrm>
            <a:off x="206636" y="2475987"/>
            <a:ext cx="5447099" cy="6266374"/>
          </a:xfrm>
          <a:prstGeom prst="rect">
            <a:avLst/>
          </a:prstGeom>
        </p:spPr>
        <p:txBody>
          <a:bodyPr vert="horz" lIns="91440" tIns="45720" rIns="91440" bIns="45720" rtlCol="0" anchor="b">
            <a:normAutofit lnSpcReduction="1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Transmittal Summary</a:t>
            </a:r>
          </a:p>
          <a:p>
            <a:pPr marL="457200">
              <a:buFont typeface="Arial" panose="020B0604020202020204" pitchFamily="34" charset="0"/>
              <a:buChar char="•"/>
            </a:pPr>
            <a:r>
              <a:rPr lang="en-US" sz="3200" b="0" dirty="0">
                <a:solidFill>
                  <a:schemeClr val="tx1"/>
                </a:solidFill>
                <a:latin typeface="Avenir Next" panose="020B0503020202020204" pitchFamily="34" charset="0"/>
              </a:rPr>
              <a:t>Status</a:t>
            </a:r>
          </a:p>
          <a:p>
            <a:pPr marL="396875">
              <a:buFont typeface="Arial" panose="020B0604020202020204" pitchFamily="34" charset="0"/>
              <a:buChar char="•"/>
            </a:pPr>
            <a:r>
              <a:rPr lang="en-US" sz="3200" b="0" dirty="0">
                <a:solidFill>
                  <a:schemeClr val="tx1"/>
                </a:solidFill>
                <a:latin typeface="Avenir Next" panose="020B0503020202020204" pitchFamily="34" charset="0"/>
              </a:rPr>
              <a:t>Card Count</a:t>
            </a:r>
          </a:p>
          <a:p>
            <a:pPr marL="396875">
              <a:buFont typeface="Arial" panose="020B0604020202020204" pitchFamily="34" charset="0"/>
              <a:buChar char="•"/>
            </a:pPr>
            <a:r>
              <a:rPr lang="en-US" sz="3200" b="0" dirty="0">
                <a:solidFill>
                  <a:schemeClr val="tx1"/>
                </a:solidFill>
                <a:latin typeface="Avenir Next" panose="020B0503020202020204" pitchFamily="34" charset="0"/>
              </a:rPr>
              <a:t>Dues Allocations</a:t>
            </a:r>
          </a:p>
          <a:p>
            <a:pPr marL="396875"/>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Search</a:t>
            </a:r>
          </a:p>
          <a:p>
            <a:pPr marL="457200" indent="-60325">
              <a:buFont typeface="Arial" panose="020B0604020202020204" pitchFamily="34" charset="0"/>
              <a:buChar char="•"/>
            </a:pPr>
            <a:r>
              <a:rPr lang="en-US" sz="3200" b="0" dirty="0">
                <a:solidFill>
                  <a:schemeClr val="tx1"/>
                </a:solidFill>
                <a:latin typeface="Avenir Next" panose="020B0503020202020204" pitchFamily="34" charset="0"/>
              </a:rPr>
              <a:t>Member ID</a:t>
            </a:r>
          </a:p>
          <a:p>
            <a:pPr marL="457200" indent="-60325">
              <a:buFont typeface="Arial" panose="020B0604020202020204" pitchFamily="34" charset="0"/>
              <a:buChar char="•"/>
            </a:pPr>
            <a:r>
              <a:rPr lang="en-US" sz="3200" b="0" dirty="0">
                <a:solidFill>
                  <a:schemeClr val="tx1"/>
                </a:solidFill>
                <a:latin typeface="Avenir Next" panose="020B0503020202020204" pitchFamily="34" charset="0"/>
              </a:rPr>
              <a:t>Name</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Renewal Year</a:t>
            </a:r>
          </a:p>
          <a:p>
            <a:pPr marL="457200">
              <a:buFont typeface="Arial" panose="020B0604020202020204" pitchFamily="34" charset="0"/>
              <a:buChar char="•"/>
            </a:pPr>
            <a:r>
              <a:rPr lang="en-US" sz="3200" b="0" dirty="0">
                <a:solidFill>
                  <a:schemeClr val="tx1"/>
                </a:solidFill>
                <a:latin typeface="Avenir Next" panose="020B0503020202020204" pitchFamily="34" charset="0"/>
              </a:rPr>
              <a:t>Available Renewal Orders</a:t>
            </a: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p:txBody>
      </p:sp>
      <p:grpSp>
        <p:nvGrpSpPr>
          <p:cNvPr id="24" name="Group 23">
            <a:extLst>
              <a:ext uri="{FF2B5EF4-FFF2-40B4-BE49-F238E27FC236}">
                <a16:creationId xmlns:a16="http://schemas.microsoft.com/office/drawing/2014/main" id="{65905C02-28F2-C36A-3EE8-94D641BB4998}"/>
              </a:ext>
            </a:extLst>
          </p:cNvPr>
          <p:cNvGrpSpPr/>
          <p:nvPr/>
        </p:nvGrpSpPr>
        <p:grpSpPr>
          <a:xfrm>
            <a:off x="5821375" y="-914400"/>
            <a:ext cx="11037875" cy="10420351"/>
            <a:chOff x="7340058" y="0"/>
            <a:chExt cx="9210581" cy="9326881"/>
          </a:xfrm>
        </p:grpSpPr>
        <p:pic>
          <p:nvPicPr>
            <p:cNvPr id="14" name="Picture 13">
              <a:extLst>
                <a:ext uri="{FF2B5EF4-FFF2-40B4-BE49-F238E27FC236}">
                  <a16:creationId xmlns:a16="http://schemas.microsoft.com/office/drawing/2014/main" id="{A3A865E3-9E51-A44A-1F30-C88307A3912B}"/>
                </a:ext>
              </a:extLst>
            </p:cNvPr>
            <p:cNvPicPr>
              <a:picLocks noChangeAspect="1"/>
            </p:cNvPicPr>
            <p:nvPr/>
          </p:nvPicPr>
          <p:blipFill>
            <a:blip r:embed="rId3"/>
            <a:stretch>
              <a:fillRect/>
            </a:stretch>
          </p:blipFill>
          <p:spPr>
            <a:xfrm>
              <a:off x="7340059" y="0"/>
              <a:ext cx="8817104" cy="5608806"/>
            </a:xfrm>
            <a:prstGeom prst="rect">
              <a:avLst/>
            </a:prstGeom>
          </p:spPr>
        </p:pic>
        <p:grpSp>
          <p:nvGrpSpPr>
            <p:cNvPr id="23" name="Group 22">
              <a:extLst>
                <a:ext uri="{FF2B5EF4-FFF2-40B4-BE49-F238E27FC236}">
                  <a16:creationId xmlns:a16="http://schemas.microsoft.com/office/drawing/2014/main" id="{C7DFCC38-5106-96EB-C114-CDE6DB2319F4}"/>
                </a:ext>
              </a:extLst>
            </p:cNvPr>
            <p:cNvGrpSpPr/>
            <p:nvPr/>
          </p:nvGrpSpPr>
          <p:grpSpPr>
            <a:xfrm>
              <a:off x="7340058" y="5865013"/>
              <a:ext cx="9210581" cy="3461868"/>
              <a:chOff x="218987" y="1645921"/>
              <a:chExt cx="12756817" cy="4876943"/>
            </a:xfrm>
          </p:grpSpPr>
          <p:pic>
            <p:nvPicPr>
              <p:cNvPr id="9" name="Picture 8">
                <a:extLst>
                  <a:ext uri="{FF2B5EF4-FFF2-40B4-BE49-F238E27FC236}">
                    <a16:creationId xmlns:a16="http://schemas.microsoft.com/office/drawing/2014/main" id="{1589E36D-7DC1-8318-4CB7-3216A68E93BA}"/>
                  </a:ext>
                </a:extLst>
              </p:cNvPr>
              <p:cNvPicPr>
                <a:picLocks noChangeAspect="1"/>
              </p:cNvPicPr>
              <p:nvPr/>
            </p:nvPicPr>
            <p:blipFill>
              <a:blip r:embed="rId4"/>
              <a:stretch>
                <a:fillRect/>
              </a:stretch>
            </p:blipFill>
            <p:spPr>
              <a:xfrm>
                <a:off x="218987" y="1645921"/>
                <a:ext cx="12756817" cy="4876943"/>
              </a:xfrm>
              <a:prstGeom prst="rect">
                <a:avLst/>
              </a:prstGeom>
            </p:spPr>
          </p:pic>
          <p:sp>
            <p:nvSpPr>
              <p:cNvPr id="10" name="TextBox 9">
                <a:extLst>
                  <a:ext uri="{FF2B5EF4-FFF2-40B4-BE49-F238E27FC236}">
                    <a16:creationId xmlns:a16="http://schemas.microsoft.com/office/drawing/2014/main" id="{9B3AB298-B6E5-2E6A-C0EA-E37C4117DD2E}"/>
                  </a:ext>
                </a:extLst>
              </p:cNvPr>
              <p:cNvSpPr txBox="1"/>
              <p:nvPr/>
            </p:nvSpPr>
            <p:spPr>
              <a:xfrm>
                <a:off x="981593" y="3049327"/>
                <a:ext cx="1079569" cy="260150"/>
              </a:xfrm>
              <a:prstGeom prst="rect">
                <a:avLst/>
              </a:prstGeom>
              <a:solidFill>
                <a:schemeClr val="accent2"/>
              </a:solidFill>
            </p:spPr>
            <p:txBody>
              <a:bodyPr wrap="square" rtlCol="0">
                <a:spAutoFit/>
              </a:bodyPr>
              <a:lstStyle/>
              <a:p>
                <a:pPr algn="l"/>
                <a:r>
                  <a:rPr lang="en-US" sz="600" dirty="0"/>
                  <a:t>000123456783</a:t>
                </a:r>
                <a:endParaRPr lang="en-US" sz="800" dirty="0"/>
              </a:p>
            </p:txBody>
          </p:sp>
          <p:sp>
            <p:nvSpPr>
              <p:cNvPr id="11" name="TextBox 10">
                <a:extLst>
                  <a:ext uri="{FF2B5EF4-FFF2-40B4-BE49-F238E27FC236}">
                    <a16:creationId xmlns:a16="http://schemas.microsoft.com/office/drawing/2014/main" id="{DCB91233-8556-1229-8CE7-619E036EA787}"/>
                  </a:ext>
                </a:extLst>
              </p:cNvPr>
              <p:cNvSpPr txBox="1"/>
              <p:nvPr/>
            </p:nvSpPr>
            <p:spPr>
              <a:xfrm>
                <a:off x="981593" y="1868778"/>
                <a:ext cx="1079569" cy="260150"/>
              </a:xfrm>
              <a:prstGeom prst="rect">
                <a:avLst/>
              </a:prstGeom>
              <a:solidFill>
                <a:schemeClr val="bg1">
                  <a:lumMod val="95000"/>
                </a:schemeClr>
              </a:solidFill>
            </p:spPr>
            <p:txBody>
              <a:bodyPr wrap="square" rtlCol="0">
                <a:spAutoFit/>
              </a:bodyPr>
              <a:lstStyle/>
              <a:p>
                <a:pPr algn="l"/>
                <a:r>
                  <a:rPr lang="en-US" sz="600" dirty="0"/>
                  <a:t>000123456783</a:t>
                </a:r>
                <a:endParaRPr lang="en-US" sz="800" dirty="0"/>
              </a:p>
            </p:txBody>
          </p:sp>
          <p:sp>
            <p:nvSpPr>
              <p:cNvPr id="12" name="TextBox 11">
                <a:extLst>
                  <a:ext uri="{FF2B5EF4-FFF2-40B4-BE49-F238E27FC236}">
                    <a16:creationId xmlns:a16="http://schemas.microsoft.com/office/drawing/2014/main" id="{AB09ED4C-2E88-6C4A-77B6-07E230F471CD}"/>
                  </a:ext>
                </a:extLst>
              </p:cNvPr>
              <p:cNvSpPr txBox="1"/>
              <p:nvPr/>
            </p:nvSpPr>
            <p:spPr>
              <a:xfrm>
                <a:off x="981593" y="2692082"/>
                <a:ext cx="1079569" cy="260150"/>
              </a:xfrm>
              <a:prstGeom prst="rect">
                <a:avLst/>
              </a:prstGeom>
              <a:solidFill>
                <a:schemeClr val="bg1">
                  <a:lumMod val="95000"/>
                </a:schemeClr>
              </a:solidFill>
            </p:spPr>
            <p:txBody>
              <a:bodyPr wrap="square" rtlCol="0">
                <a:spAutoFit/>
              </a:bodyPr>
              <a:lstStyle/>
              <a:p>
                <a:pPr algn="l"/>
                <a:r>
                  <a:rPr lang="en-US" sz="600" dirty="0"/>
                  <a:t>000123456782</a:t>
                </a:r>
                <a:endParaRPr lang="en-US" sz="800" dirty="0"/>
              </a:p>
            </p:txBody>
          </p:sp>
          <p:sp>
            <p:nvSpPr>
              <p:cNvPr id="13" name="TextBox 12">
                <a:extLst>
                  <a:ext uri="{FF2B5EF4-FFF2-40B4-BE49-F238E27FC236}">
                    <a16:creationId xmlns:a16="http://schemas.microsoft.com/office/drawing/2014/main" id="{A7155FCF-CEC0-7E47-7629-332F0A2BC07B}"/>
                  </a:ext>
                </a:extLst>
              </p:cNvPr>
              <p:cNvSpPr txBox="1"/>
              <p:nvPr/>
            </p:nvSpPr>
            <p:spPr>
              <a:xfrm>
                <a:off x="981593" y="2276015"/>
                <a:ext cx="1079569" cy="260150"/>
              </a:xfrm>
              <a:prstGeom prst="rect">
                <a:avLst/>
              </a:prstGeom>
              <a:solidFill>
                <a:schemeClr val="bg1"/>
              </a:solidFill>
            </p:spPr>
            <p:txBody>
              <a:bodyPr wrap="square" rtlCol="0">
                <a:spAutoFit/>
              </a:bodyPr>
              <a:lstStyle/>
              <a:p>
                <a:pPr algn="l"/>
                <a:r>
                  <a:rPr lang="en-US" sz="600" dirty="0"/>
                  <a:t>000123456784</a:t>
                </a:r>
                <a:endParaRPr lang="en-US" sz="800" dirty="0"/>
              </a:p>
            </p:txBody>
          </p:sp>
          <p:sp>
            <p:nvSpPr>
              <p:cNvPr id="15" name="TextBox 14">
                <a:extLst>
                  <a:ext uri="{FF2B5EF4-FFF2-40B4-BE49-F238E27FC236}">
                    <a16:creationId xmlns:a16="http://schemas.microsoft.com/office/drawing/2014/main" id="{91FD8370-B79B-4068-C19B-B806713785EE}"/>
                  </a:ext>
                </a:extLst>
              </p:cNvPr>
              <p:cNvSpPr txBox="1"/>
              <p:nvPr/>
            </p:nvSpPr>
            <p:spPr>
              <a:xfrm>
                <a:off x="981593" y="3456853"/>
                <a:ext cx="1079569" cy="260150"/>
              </a:xfrm>
              <a:prstGeom prst="rect">
                <a:avLst/>
              </a:prstGeom>
              <a:solidFill>
                <a:schemeClr val="bg1">
                  <a:lumMod val="95000"/>
                </a:schemeClr>
              </a:solidFill>
            </p:spPr>
            <p:txBody>
              <a:bodyPr wrap="square" rtlCol="0">
                <a:spAutoFit/>
              </a:bodyPr>
              <a:lstStyle/>
              <a:p>
                <a:pPr algn="l"/>
                <a:r>
                  <a:rPr lang="en-US" sz="600" dirty="0"/>
                  <a:t>000123456785</a:t>
                </a:r>
                <a:endParaRPr lang="en-US" sz="800" dirty="0"/>
              </a:p>
            </p:txBody>
          </p:sp>
          <p:sp>
            <p:nvSpPr>
              <p:cNvPr id="16" name="TextBox 15">
                <a:extLst>
                  <a:ext uri="{FF2B5EF4-FFF2-40B4-BE49-F238E27FC236}">
                    <a16:creationId xmlns:a16="http://schemas.microsoft.com/office/drawing/2014/main" id="{EE30BF2F-0182-F1D4-264A-74E26FDEEFB5}"/>
                  </a:ext>
                </a:extLst>
              </p:cNvPr>
              <p:cNvSpPr txBox="1"/>
              <p:nvPr/>
            </p:nvSpPr>
            <p:spPr>
              <a:xfrm>
                <a:off x="981592" y="3841882"/>
                <a:ext cx="1079569" cy="260150"/>
              </a:xfrm>
              <a:prstGeom prst="rect">
                <a:avLst/>
              </a:prstGeom>
              <a:solidFill>
                <a:schemeClr val="accent2"/>
              </a:solidFill>
            </p:spPr>
            <p:txBody>
              <a:bodyPr wrap="square" rtlCol="0">
                <a:spAutoFit/>
              </a:bodyPr>
              <a:lstStyle/>
              <a:p>
                <a:pPr algn="l"/>
                <a:r>
                  <a:rPr lang="en-US" sz="600" dirty="0"/>
                  <a:t>000123456787</a:t>
                </a:r>
                <a:endParaRPr lang="en-US" sz="800" dirty="0"/>
              </a:p>
            </p:txBody>
          </p:sp>
          <p:sp>
            <p:nvSpPr>
              <p:cNvPr id="17" name="TextBox 16">
                <a:extLst>
                  <a:ext uri="{FF2B5EF4-FFF2-40B4-BE49-F238E27FC236}">
                    <a16:creationId xmlns:a16="http://schemas.microsoft.com/office/drawing/2014/main" id="{A0D35D6C-2338-4EF9-C61C-FA9212700014}"/>
                  </a:ext>
                </a:extLst>
              </p:cNvPr>
              <p:cNvSpPr txBox="1"/>
              <p:nvPr/>
            </p:nvSpPr>
            <p:spPr>
              <a:xfrm>
                <a:off x="981592" y="4244183"/>
                <a:ext cx="1079567" cy="260150"/>
              </a:xfrm>
              <a:prstGeom prst="rect">
                <a:avLst/>
              </a:prstGeom>
              <a:solidFill>
                <a:schemeClr val="bg1">
                  <a:lumMod val="95000"/>
                </a:schemeClr>
              </a:solidFill>
            </p:spPr>
            <p:txBody>
              <a:bodyPr wrap="square" rtlCol="0">
                <a:spAutoFit/>
              </a:bodyPr>
              <a:lstStyle/>
              <a:p>
                <a:pPr algn="l"/>
                <a:r>
                  <a:rPr lang="en-US" sz="600" dirty="0"/>
                  <a:t>000123456788</a:t>
                </a:r>
                <a:endParaRPr lang="en-US" sz="800" dirty="0"/>
              </a:p>
            </p:txBody>
          </p:sp>
          <p:sp>
            <p:nvSpPr>
              <p:cNvPr id="18" name="TextBox 17">
                <a:extLst>
                  <a:ext uri="{FF2B5EF4-FFF2-40B4-BE49-F238E27FC236}">
                    <a16:creationId xmlns:a16="http://schemas.microsoft.com/office/drawing/2014/main" id="{60FCA1E1-750A-8C80-1E7A-B1B733B8AEAE}"/>
                  </a:ext>
                </a:extLst>
              </p:cNvPr>
              <p:cNvSpPr txBox="1"/>
              <p:nvPr/>
            </p:nvSpPr>
            <p:spPr>
              <a:xfrm>
                <a:off x="981592" y="4629211"/>
                <a:ext cx="1079567" cy="260150"/>
              </a:xfrm>
              <a:prstGeom prst="rect">
                <a:avLst/>
              </a:prstGeom>
              <a:solidFill>
                <a:schemeClr val="accent2"/>
              </a:solidFill>
            </p:spPr>
            <p:txBody>
              <a:bodyPr wrap="square" rtlCol="0">
                <a:spAutoFit/>
              </a:bodyPr>
              <a:lstStyle/>
              <a:p>
                <a:pPr algn="l"/>
                <a:r>
                  <a:rPr lang="en-US" sz="600" dirty="0"/>
                  <a:t>000123456789</a:t>
                </a:r>
                <a:endParaRPr lang="en-US" sz="800" dirty="0"/>
              </a:p>
            </p:txBody>
          </p:sp>
          <p:sp>
            <p:nvSpPr>
              <p:cNvPr id="19" name="TextBox 18">
                <a:extLst>
                  <a:ext uri="{FF2B5EF4-FFF2-40B4-BE49-F238E27FC236}">
                    <a16:creationId xmlns:a16="http://schemas.microsoft.com/office/drawing/2014/main" id="{2D40A9BE-D1C8-6BA0-F48F-1BA94D83B539}"/>
                  </a:ext>
                </a:extLst>
              </p:cNvPr>
              <p:cNvSpPr txBox="1"/>
              <p:nvPr/>
            </p:nvSpPr>
            <p:spPr>
              <a:xfrm>
                <a:off x="981593" y="5044927"/>
                <a:ext cx="1155767" cy="260150"/>
              </a:xfrm>
              <a:prstGeom prst="rect">
                <a:avLst/>
              </a:prstGeom>
              <a:solidFill>
                <a:schemeClr val="bg1">
                  <a:lumMod val="95000"/>
                </a:schemeClr>
              </a:solidFill>
            </p:spPr>
            <p:txBody>
              <a:bodyPr wrap="square" rtlCol="0">
                <a:spAutoFit/>
              </a:bodyPr>
              <a:lstStyle/>
              <a:p>
                <a:pPr algn="l"/>
                <a:r>
                  <a:rPr lang="en-US" sz="600" dirty="0"/>
                  <a:t>000123456790</a:t>
                </a:r>
                <a:endParaRPr lang="en-US" sz="800" dirty="0"/>
              </a:p>
            </p:txBody>
          </p:sp>
          <p:sp>
            <p:nvSpPr>
              <p:cNvPr id="20" name="TextBox 19">
                <a:extLst>
                  <a:ext uri="{FF2B5EF4-FFF2-40B4-BE49-F238E27FC236}">
                    <a16:creationId xmlns:a16="http://schemas.microsoft.com/office/drawing/2014/main" id="{33B99FC7-D17C-FD34-638C-EF16F8F228E3}"/>
                  </a:ext>
                </a:extLst>
              </p:cNvPr>
              <p:cNvSpPr txBox="1"/>
              <p:nvPr/>
            </p:nvSpPr>
            <p:spPr>
              <a:xfrm>
                <a:off x="981593" y="5429954"/>
                <a:ext cx="1155767" cy="260150"/>
              </a:xfrm>
              <a:prstGeom prst="rect">
                <a:avLst/>
              </a:prstGeom>
              <a:solidFill>
                <a:schemeClr val="accent2"/>
              </a:solidFill>
            </p:spPr>
            <p:txBody>
              <a:bodyPr wrap="square" rtlCol="0">
                <a:spAutoFit/>
              </a:bodyPr>
              <a:lstStyle/>
              <a:p>
                <a:pPr algn="l"/>
                <a:r>
                  <a:rPr lang="en-US" sz="600" dirty="0"/>
                  <a:t>000123456791</a:t>
                </a:r>
                <a:endParaRPr lang="en-US" sz="800" dirty="0"/>
              </a:p>
            </p:txBody>
          </p:sp>
          <p:sp>
            <p:nvSpPr>
              <p:cNvPr id="21" name="TextBox 20">
                <a:extLst>
                  <a:ext uri="{FF2B5EF4-FFF2-40B4-BE49-F238E27FC236}">
                    <a16:creationId xmlns:a16="http://schemas.microsoft.com/office/drawing/2014/main" id="{D1CF29A8-535E-E1EB-8F48-EDC3D0242A3B}"/>
                  </a:ext>
                </a:extLst>
              </p:cNvPr>
              <p:cNvSpPr txBox="1"/>
              <p:nvPr/>
            </p:nvSpPr>
            <p:spPr>
              <a:xfrm>
                <a:off x="981592" y="5756968"/>
                <a:ext cx="1079567" cy="260150"/>
              </a:xfrm>
              <a:prstGeom prst="rect">
                <a:avLst/>
              </a:prstGeom>
              <a:solidFill>
                <a:schemeClr val="bg1">
                  <a:lumMod val="95000"/>
                </a:schemeClr>
              </a:solidFill>
            </p:spPr>
            <p:txBody>
              <a:bodyPr wrap="square" rtlCol="0">
                <a:spAutoFit/>
              </a:bodyPr>
              <a:lstStyle/>
              <a:p>
                <a:pPr algn="l"/>
                <a:r>
                  <a:rPr lang="en-US" sz="600" dirty="0"/>
                  <a:t>000123456792</a:t>
                </a:r>
                <a:endParaRPr lang="en-US" sz="800" dirty="0"/>
              </a:p>
            </p:txBody>
          </p:sp>
          <p:sp>
            <p:nvSpPr>
              <p:cNvPr id="22" name="TextBox 21">
                <a:extLst>
                  <a:ext uri="{FF2B5EF4-FFF2-40B4-BE49-F238E27FC236}">
                    <a16:creationId xmlns:a16="http://schemas.microsoft.com/office/drawing/2014/main" id="{B4D9218D-52A6-5BAA-1626-E66C91ED6A26}"/>
                  </a:ext>
                </a:extLst>
              </p:cNvPr>
              <p:cNvSpPr txBox="1"/>
              <p:nvPr/>
            </p:nvSpPr>
            <p:spPr>
              <a:xfrm>
                <a:off x="981590" y="6130434"/>
                <a:ext cx="1079569" cy="260150"/>
              </a:xfrm>
              <a:prstGeom prst="rect">
                <a:avLst/>
              </a:prstGeom>
              <a:solidFill>
                <a:schemeClr val="accent2"/>
              </a:solidFill>
            </p:spPr>
            <p:txBody>
              <a:bodyPr wrap="square" rtlCol="0">
                <a:spAutoFit/>
              </a:bodyPr>
              <a:lstStyle/>
              <a:p>
                <a:pPr algn="l"/>
                <a:r>
                  <a:rPr lang="en-US" sz="600" dirty="0"/>
                  <a:t>000123456793</a:t>
                </a:r>
                <a:endParaRPr lang="en-US" sz="800" dirty="0"/>
              </a:p>
            </p:txBody>
          </p:sp>
        </p:grpSp>
      </p:grpSp>
      <p:sp>
        <p:nvSpPr>
          <p:cNvPr id="25" name="Rectangle 24">
            <a:extLst>
              <a:ext uri="{FF2B5EF4-FFF2-40B4-BE49-F238E27FC236}">
                <a16:creationId xmlns:a16="http://schemas.microsoft.com/office/drawing/2014/main" id="{65C45821-6243-7647-6401-FD879513AE57}"/>
              </a:ext>
            </a:extLst>
          </p:cNvPr>
          <p:cNvSpPr/>
          <p:nvPr/>
        </p:nvSpPr>
        <p:spPr>
          <a:xfrm>
            <a:off x="15197959" y="5108028"/>
            <a:ext cx="1357393" cy="4397923"/>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86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wipe(up)">
                                      <p:cBhvr>
                                        <p:cTn id="7" dur="1000"/>
                                        <p:tgtEl>
                                          <p:spTgt spid="7">
                                            <p:txEl>
                                              <p:pRg st="5" end="5"/>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wipe(up)">
                                      <p:cBhvr>
                                        <p:cTn id="10" dur="1000"/>
                                        <p:tgtEl>
                                          <p:spTgt spid="7">
                                            <p:txEl>
                                              <p:pRg st="6" end="6"/>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Effect transition="in" filter="wipe(up)">
                                      <p:cBhvr>
                                        <p:cTn id="13" dur="1000"/>
                                        <p:tgtEl>
                                          <p:spTgt spid="7">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xEl>
                                              <p:pRg st="9" end="9"/>
                                            </p:txEl>
                                          </p:spTgt>
                                        </p:tgtEl>
                                        <p:attrNameLst>
                                          <p:attrName>style.visibility</p:attrName>
                                        </p:attrNameLst>
                                      </p:cBhvr>
                                      <p:to>
                                        <p:strVal val="visible"/>
                                      </p:to>
                                    </p:set>
                                    <p:animEffect transition="in" filter="wipe(up)">
                                      <p:cBhvr>
                                        <p:cTn id="18" dur="1000"/>
                                        <p:tgtEl>
                                          <p:spTgt spid="7">
                                            <p:txEl>
                                              <p:pRg st="9" end="9"/>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animEffect transition="in" filter="wipe(up)">
                                      <p:cBhvr>
                                        <p:cTn id="21" dur="1000"/>
                                        <p:tgtEl>
                                          <p:spTgt spid="7">
                                            <p:txEl>
                                              <p:pRg st="10" end="10"/>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C66155-E7CB-C602-AD7F-60A4CE2FE336}"/>
              </a:ext>
            </a:extLst>
          </p:cNvPr>
          <p:cNvSpPr>
            <a:spLocks noGrp="1"/>
          </p:cNvSpPr>
          <p:nvPr>
            <p:ph type="body" sz="quarter" idx="10"/>
          </p:nvPr>
        </p:nvSpPr>
        <p:spPr/>
        <p:txBody>
          <a:bodyPr>
            <a:normAutofit lnSpcReduction="10000"/>
          </a:bodyPr>
          <a:lstStyle/>
          <a:p>
            <a:r>
              <a:rPr lang="en-US" dirty="0"/>
              <a:t>RENEW MEMBERS</a:t>
            </a:r>
          </a:p>
        </p:txBody>
      </p:sp>
      <p:sp>
        <p:nvSpPr>
          <p:cNvPr id="7" name="Content Placeholder 1">
            <a:extLst>
              <a:ext uri="{FF2B5EF4-FFF2-40B4-BE49-F238E27FC236}">
                <a16:creationId xmlns:a16="http://schemas.microsoft.com/office/drawing/2014/main" id="{6593FB5B-CFB4-C312-87D6-84D0DBDA9076}"/>
              </a:ext>
            </a:extLst>
          </p:cNvPr>
          <p:cNvSpPr txBox="1">
            <a:spLocks/>
          </p:cNvSpPr>
          <p:nvPr/>
        </p:nvSpPr>
        <p:spPr>
          <a:xfrm>
            <a:off x="213170" y="1736144"/>
            <a:ext cx="5447099" cy="3140656"/>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Search</a:t>
            </a:r>
          </a:p>
          <a:p>
            <a:pPr marL="457200">
              <a:buFont typeface="Arial" panose="020B0604020202020204" pitchFamily="34" charset="0"/>
              <a:buChar char="•"/>
            </a:pPr>
            <a:r>
              <a:rPr lang="en-US" sz="3200" b="0" dirty="0">
                <a:solidFill>
                  <a:schemeClr val="tx1"/>
                </a:solidFill>
                <a:latin typeface="Avenir Next" panose="020B0503020202020204" pitchFamily="34" charset="0"/>
              </a:rPr>
              <a:t>Member ID</a:t>
            </a:r>
          </a:p>
          <a:p>
            <a:pPr marL="457200">
              <a:buFont typeface="Arial" panose="020B0604020202020204" pitchFamily="34" charset="0"/>
              <a:buChar char="•"/>
            </a:pPr>
            <a:r>
              <a:rPr lang="en-US" sz="3200" b="0" dirty="0">
                <a:solidFill>
                  <a:schemeClr val="tx1"/>
                </a:solidFill>
                <a:latin typeface="Avenir Next" panose="020B0503020202020204" pitchFamily="34" charset="0"/>
              </a:rPr>
              <a:t>Name</a:t>
            </a:r>
          </a:p>
          <a:p>
            <a:pPr marL="457200">
              <a:buFont typeface="Arial" panose="020B0604020202020204" pitchFamily="34" charset="0"/>
              <a:buChar char="•"/>
            </a:pPr>
            <a:r>
              <a:rPr lang="en-US" sz="3200" b="0" dirty="0">
                <a:solidFill>
                  <a:schemeClr val="tx1"/>
                </a:solidFill>
                <a:latin typeface="Avenir Next" panose="020B0503020202020204" pitchFamily="34" charset="0"/>
              </a:rPr>
              <a:t>Scan Member ID (current     campaign </a:t>
            </a:r>
            <a:r>
              <a:rPr lang="en-US" sz="3200" b="0" dirty="0" err="1">
                <a:solidFill>
                  <a:schemeClr val="tx1"/>
                </a:solidFill>
                <a:latin typeface="Avenir Next" panose="020B0503020202020204" pitchFamily="34" charset="0"/>
              </a:rPr>
              <a:t>mbrshp</a:t>
            </a:r>
            <a:r>
              <a:rPr lang="en-US" sz="3200" b="0" dirty="0">
                <a:solidFill>
                  <a:schemeClr val="tx1"/>
                </a:solidFill>
                <a:latin typeface="Avenir Next" panose="020B0503020202020204" pitchFamily="34" charset="0"/>
              </a:rPr>
              <a:t> year )</a:t>
            </a:r>
          </a:p>
          <a:p>
            <a:endParaRPr lang="en-US" sz="3200" b="0" dirty="0">
              <a:solidFill>
                <a:schemeClr val="tx1"/>
              </a:solidFill>
              <a:latin typeface="Avenir Next" panose="020B0503020202020204" pitchFamily="34" charset="0"/>
            </a:endParaRPr>
          </a:p>
        </p:txBody>
      </p:sp>
      <p:grpSp>
        <p:nvGrpSpPr>
          <p:cNvPr id="24" name="Group 23">
            <a:extLst>
              <a:ext uri="{FF2B5EF4-FFF2-40B4-BE49-F238E27FC236}">
                <a16:creationId xmlns:a16="http://schemas.microsoft.com/office/drawing/2014/main" id="{65905C02-28F2-C36A-3EE8-94D641BB4998}"/>
              </a:ext>
            </a:extLst>
          </p:cNvPr>
          <p:cNvGrpSpPr/>
          <p:nvPr/>
        </p:nvGrpSpPr>
        <p:grpSpPr>
          <a:xfrm>
            <a:off x="5821375" y="-914400"/>
            <a:ext cx="11037875" cy="10229851"/>
            <a:chOff x="7340058" y="0"/>
            <a:chExt cx="9210581" cy="9156370"/>
          </a:xfrm>
        </p:grpSpPr>
        <p:pic>
          <p:nvPicPr>
            <p:cNvPr id="14" name="Picture 13">
              <a:extLst>
                <a:ext uri="{FF2B5EF4-FFF2-40B4-BE49-F238E27FC236}">
                  <a16:creationId xmlns:a16="http://schemas.microsoft.com/office/drawing/2014/main" id="{A3A865E3-9E51-A44A-1F30-C88307A3912B}"/>
                </a:ext>
              </a:extLst>
            </p:cNvPr>
            <p:cNvPicPr>
              <a:picLocks noChangeAspect="1"/>
            </p:cNvPicPr>
            <p:nvPr/>
          </p:nvPicPr>
          <p:blipFill>
            <a:blip r:embed="rId3"/>
            <a:stretch>
              <a:fillRect/>
            </a:stretch>
          </p:blipFill>
          <p:spPr>
            <a:xfrm>
              <a:off x="7340059" y="0"/>
              <a:ext cx="8817104" cy="5608806"/>
            </a:xfrm>
            <a:prstGeom prst="rect">
              <a:avLst/>
            </a:prstGeom>
          </p:spPr>
        </p:pic>
        <p:grpSp>
          <p:nvGrpSpPr>
            <p:cNvPr id="23" name="Group 22">
              <a:extLst>
                <a:ext uri="{FF2B5EF4-FFF2-40B4-BE49-F238E27FC236}">
                  <a16:creationId xmlns:a16="http://schemas.microsoft.com/office/drawing/2014/main" id="{C7DFCC38-5106-96EB-C114-CDE6DB2319F4}"/>
                </a:ext>
              </a:extLst>
            </p:cNvPr>
            <p:cNvGrpSpPr/>
            <p:nvPr/>
          </p:nvGrpSpPr>
          <p:grpSpPr>
            <a:xfrm>
              <a:off x="7340058" y="5694503"/>
              <a:ext cx="9210581" cy="3461867"/>
              <a:chOff x="218987" y="1405711"/>
              <a:chExt cx="12756817" cy="4876943"/>
            </a:xfrm>
          </p:grpSpPr>
          <p:pic>
            <p:nvPicPr>
              <p:cNvPr id="9" name="Picture 8">
                <a:extLst>
                  <a:ext uri="{FF2B5EF4-FFF2-40B4-BE49-F238E27FC236}">
                    <a16:creationId xmlns:a16="http://schemas.microsoft.com/office/drawing/2014/main" id="{1589E36D-7DC1-8318-4CB7-3216A68E93BA}"/>
                  </a:ext>
                </a:extLst>
              </p:cNvPr>
              <p:cNvPicPr>
                <a:picLocks noChangeAspect="1"/>
              </p:cNvPicPr>
              <p:nvPr/>
            </p:nvPicPr>
            <p:blipFill>
              <a:blip r:embed="rId4"/>
              <a:stretch>
                <a:fillRect/>
              </a:stretch>
            </p:blipFill>
            <p:spPr>
              <a:xfrm>
                <a:off x="218987" y="1405711"/>
                <a:ext cx="12756817" cy="4876943"/>
              </a:xfrm>
              <a:prstGeom prst="rect">
                <a:avLst/>
              </a:prstGeom>
            </p:spPr>
          </p:pic>
          <p:sp>
            <p:nvSpPr>
              <p:cNvPr id="10" name="TextBox 9">
                <a:extLst>
                  <a:ext uri="{FF2B5EF4-FFF2-40B4-BE49-F238E27FC236}">
                    <a16:creationId xmlns:a16="http://schemas.microsoft.com/office/drawing/2014/main" id="{9B3AB298-B6E5-2E6A-C0EA-E37C4117DD2E}"/>
                  </a:ext>
                </a:extLst>
              </p:cNvPr>
              <p:cNvSpPr txBox="1"/>
              <p:nvPr/>
            </p:nvSpPr>
            <p:spPr>
              <a:xfrm>
                <a:off x="981593" y="2788523"/>
                <a:ext cx="1079569" cy="260150"/>
              </a:xfrm>
              <a:prstGeom prst="rect">
                <a:avLst/>
              </a:prstGeom>
              <a:solidFill>
                <a:schemeClr val="accent2"/>
              </a:solidFill>
            </p:spPr>
            <p:txBody>
              <a:bodyPr wrap="square" rtlCol="0">
                <a:spAutoFit/>
              </a:bodyPr>
              <a:lstStyle/>
              <a:p>
                <a:pPr algn="l"/>
                <a:r>
                  <a:rPr lang="en-US" sz="600" dirty="0"/>
                  <a:t>000123456783</a:t>
                </a:r>
                <a:endParaRPr lang="en-US" sz="800" dirty="0"/>
              </a:p>
            </p:txBody>
          </p:sp>
          <p:sp>
            <p:nvSpPr>
              <p:cNvPr id="11" name="TextBox 10">
                <a:extLst>
                  <a:ext uri="{FF2B5EF4-FFF2-40B4-BE49-F238E27FC236}">
                    <a16:creationId xmlns:a16="http://schemas.microsoft.com/office/drawing/2014/main" id="{DCB91233-8556-1229-8CE7-619E036EA787}"/>
                  </a:ext>
                </a:extLst>
              </p:cNvPr>
              <p:cNvSpPr txBox="1"/>
              <p:nvPr/>
            </p:nvSpPr>
            <p:spPr>
              <a:xfrm>
                <a:off x="981593" y="1607974"/>
                <a:ext cx="1079569" cy="260150"/>
              </a:xfrm>
              <a:prstGeom prst="rect">
                <a:avLst/>
              </a:prstGeom>
              <a:solidFill>
                <a:schemeClr val="bg1">
                  <a:lumMod val="95000"/>
                </a:schemeClr>
              </a:solidFill>
            </p:spPr>
            <p:txBody>
              <a:bodyPr wrap="square" rtlCol="0">
                <a:spAutoFit/>
              </a:bodyPr>
              <a:lstStyle/>
              <a:p>
                <a:pPr algn="l"/>
                <a:r>
                  <a:rPr lang="en-US" sz="600" dirty="0"/>
                  <a:t>000123456783</a:t>
                </a:r>
                <a:endParaRPr lang="en-US" sz="800" dirty="0"/>
              </a:p>
            </p:txBody>
          </p:sp>
          <p:sp>
            <p:nvSpPr>
              <p:cNvPr id="12" name="TextBox 11">
                <a:extLst>
                  <a:ext uri="{FF2B5EF4-FFF2-40B4-BE49-F238E27FC236}">
                    <a16:creationId xmlns:a16="http://schemas.microsoft.com/office/drawing/2014/main" id="{AB09ED4C-2E88-6C4A-77B6-07E230F471CD}"/>
                  </a:ext>
                </a:extLst>
              </p:cNvPr>
              <p:cNvSpPr txBox="1"/>
              <p:nvPr/>
            </p:nvSpPr>
            <p:spPr>
              <a:xfrm>
                <a:off x="981593" y="2431279"/>
                <a:ext cx="1079569" cy="260150"/>
              </a:xfrm>
              <a:prstGeom prst="rect">
                <a:avLst/>
              </a:prstGeom>
              <a:solidFill>
                <a:schemeClr val="bg1">
                  <a:lumMod val="95000"/>
                </a:schemeClr>
              </a:solidFill>
            </p:spPr>
            <p:txBody>
              <a:bodyPr wrap="square" rtlCol="0">
                <a:spAutoFit/>
              </a:bodyPr>
              <a:lstStyle/>
              <a:p>
                <a:pPr algn="l"/>
                <a:r>
                  <a:rPr lang="en-US" sz="600" dirty="0"/>
                  <a:t>000123456782</a:t>
                </a:r>
                <a:endParaRPr lang="en-US" sz="800" dirty="0"/>
              </a:p>
            </p:txBody>
          </p:sp>
          <p:sp>
            <p:nvSpPr>
              <p:cNvPr id="13" name="TextBox 12">
                <a:extLst>
                  <a:ext uri="{FF2B5EF4-FFF2-40B4-BE49-F238E27FC236}">
                    <a16:creationId xmlns:a16="http://schemas.microsoft.com/office/drawing/2014/main" id="{A7155FCF-CEC0-7E47-7629-332F0A2BC07B}"/>
                  </a:ext>
                </a:extLst>
              </p:cNvPr>
              <p:cNvSpPr txBox="1"/>
              <p:nvPr/>
            </p:nvSpPr>
            <p:spPr>
              <a:xfrm>
                <a:off x="981593" y="2015212"/>
                <a:ext cx="1079569" cy="260150"/>
              </a:xfrm>
              <a:prstGeom prst="rect">
                <a:avLst/>
              </a:prstGeom>
              <a:solidFill>
                <a:schemeClr val="bg1"/>
              </a:solidFill>
            </p:spPr>
            <p:txBody>
              <a:bodyPr wrap="square" rtlCol="0">
                <a:spAutoFit/>
              </a:bodyPr>
              <a:lstStyle/>
              <a:p>
                <a:pPr algn="l"/>
                <a:r>
                  <a:rPr lang="en-US" sz="600" dirty="0"/>
                  <a:t>000123456784</a:t>
                </a:r>
                <a:endParaRPr lang="en-US" sz="800" dirty="0"/>
              </a:p>
            </p:txBody>
          </p:sp>
          <p:sp>
            <p:nvSpPr>
              <p:cNvPr id="15" name="TextBox 14">
                <a:extLst>
                  <a:ext uri="{FF2B5EF4-FFF2-40B4-BE49-F238E27FC236}">
                    <a16:creationId xmlns:a16="http://schemas.microsoft.com/office/drawing/2014/main" id="{91FD8370-B79B-4068-C19B-B806713785EE}"/>
                  </a:ext>
                </a:extLst>
              </p:cNvPr>
              <p:cNvSpPr txBox="1"/>
              <p:nvPr/>
            </p:nvSpPr>
            <p:spPr>
              <a:xfrm>
                <a:off x="981593" y="3196050"/>
                <a:ext cx="1079569" cy="260150"/>
              </a:xfrm>
              <a:prstGeom prst="rect">
                <a:avLst/>
              </a:prstGeom>
              <a:solidFill>
                <a:schemeClr val="bg1">
                  <a:lumMod val="95000"/>
                </a:schemeClr>
              </a:solidFill>
            </p:spPr>
            <p:txBody>
              <a:bodyPr wrap="square" rtlCol="0">
                <a:spAutoFit/>
              </a:bodyPr>
              <a:lstStyle/>
              <a:p>
                <a:pPr algn="l"/>
                <a:r>
                  <a:rPr lang="en-US" sz="600" dirty="0"/>
                  <a:t>000123456785</a:t>
                </a:r>
                <a:endParaRPr lang="en-US" sz="800" dirty="0"/>
              </a:p>
            </p:txBody>
          </p:sp>
          <p:sp>
            <p:nvSpPr>
              <p:cNvPr id="16" name="TextBox 15">
                <a:extLst>
                  <a:ext uri="{FF2B5EF4-FFF2-40B4-BE49-F238E27FC236}">
                    <a16:creationId xmlns:a16="http://schemas.microsoft.com/office/drawing/2014/main" id="{EE30BF2F-0182-F1D4-264A-74E26FDEEFB5}"/>
                  </a:ext>
                </a:extLst>
              </p:cNvPr>
              <p:cNvSpPr txBox="1"/>
              <p:nvPr/>
            </p:nvSpPr>
            <p:spPr>
              <a:xfrm>
                <a:off x="981592" y="3581079"/>
                <a:ext cx="1079569" cy="260150"/>
              </a:xfrm>
              <a:prstGeom prst="rect">
                <a:avLst/>
              </a:prstGeom>
              <a:solidFill>
                <a:schemeClr val="accent2"/>
              </a:solidFill>
            </p:spPr>
            <p:txBody>
              <a:bodyPr wrap="square" rtlCol="0">
                <a:spAutoFit/>
              </a:bodyPr>
              <a:lstStyle/>
              <a:p>
                <a:pPr algn="l"/>
                <a:r>
                  <a:rPr lang="en-US" sz="600" dirty="0"/>
                  <a:t>000123456787</a:t>
                </a:r>
                <a:endParaRPr lang="en-US" sz="800" dirty="0"/>
              </a:p>
            </p:txBody>
          </p:sp>
          <p:sp>
            <p:nvSpPr>
              <p:cNvPr id="17" name="TextBox 16">
                <a:extLst>
                  <a:ext uri="{FF2B5EF4-FFF2-40B4-BE49-F238E27FC236}">
                    <a16:creationId xmlns:a16="http://schemas.microsoft.com/office/drawing/2014/main" id="{A0D35D6C-2338-4EF9-C61C-FA9212700014}"/>
                  </a:ext>
                </a:extLst>
              </p:cNvPr>
              <p:cNvSpPr txBox="1"/>
              <p:nvPr/>
            </p:nvSpPr>
            <p:spPr>
              <a:xfrm>
                <a:off x="981592" y="3983385"/>
                <a:ext cx="1079567" cy="260150"/>
              </a:xfrm>
              <a:prstGeom prst="rect">
                <a:avLst/>
              </a:prstGeom>
              <a:solidFill>
                <a:schemeClr val="bg1">
                  <a:lumMod val="95000"/>
                </a:schemeClr>
              </a:solidFill>
            </p:spPr>
            <p:txBody>
              <a:bodyPr wrap="square" rtlCol="0">
                <a:spAutoFit/>
              </a:bodyPr>
              <a:lstStyle/>
              <a:p>
                <a:pPr algn="l"/>
                <a:r>
                  <a:rPr lang="en-US" sz="600" dirty="0"/>
                  <a:t>000123456788</a:t>
                </a:r>
                <a:endParaRPr lang="en-US" sz="800" dirty="0"/>
              </a:p>
            </p:txBody>
          </p:sp>
          <p:sp>
            <p:nvSpPr>
              <p:cNvPr id="18" name="TextBox 17">
                <a:extLst>
                  <a:ext uri="{FF2B5EF4-FFF2-40B4-BE49-F238E27FC236}">
                    <a16:creationId xmlns:a16="http://schemas.microsoft.com/office/drawing/2014/main" id="{60FCA1E1-750A-8C80-1E7A-B1B733B8AEAE}"/>
                  </a:ext>
                </a:extLst>
              </p:cNvPr>
              <p:cNvSpPr txBox="1"/>
              <p:nvPr/>
            </p:nvSpPr>
            <p:spPr>
              <a:xfrm>
                <a:off x="981592" y="4368413"/>
                <a:ext cx="1079567" cy="260150"/>
              </a:xfrm>
              <a:prstGeom prst="rect">
                <a:avLst/>
              </a:prstGeom>
              <a:solidFill>
                <a:schemeClr val="accent2"/>
              </a:solidFill>
            </p:spPr>
            <p:txBody>
              <a:bodyPr wrap="square" rtlCol="0">
                <a:spAutoFit/>
              </a:bodyPr>
              <a:lstStyle/>
              <a:p>
                <a:pPr algn="l"/>
                <a:r>
                  <a:rPr lang="en-US" sz="600" dirty="0"/>
                  <a:t>000123456789</a:t>
                </a:r>
                <a:endParaRPr lang="en-US" sz="800" dirty="0"/>
              </a:p>
            </p:txBody>
          </p:sp>
          <p:sp>
            <p:nvSpPr>
              <p:cNvPr id="19" name="TextBox 18">
                <a:extLst>
                  <a:ext uri="{FF2B5EF4-FFF2-40B4-BE49-F238E27FC236}">
                    <a16:creationId xmlns:a16="http://schemas.microsoft.com/office/drawing/2014/main" id="{2D40A9BE-D1C8-6BA0-F48F-1BA94D83B539}"/>
                  </a:ext>
                </a:extLst>
              </p:cNvPr>
              <p:cNvSpPr txBox="1"/>
              <p:nvPr/>
            </p:nvSpPr>
            <p:spPr>
              <a:xfrm>
                <a:off x="981593" y="4784130"/>
                <a:ext cx="1155767" cy="260150"/>
              </a:xfrm>
              <a:prstGeom prst="rect">
                <a:avLst/>
              </a:prstGeom>
              <a:solidFill>
                <a:schemeClr val="bg1">
                  <a:lumMod val="95000"/>
                </a:schemeClr>
              </a:solidFill>
            </p:spPr>
            <p:txBody>
              <a:bodyPr wrap="square" rtlCol="0">
                <a:spAutoFit/>
              </a:bodyPr>
              <a:lstStyle/>
              <a:p>
                <a:pPr algn="l"/>
                <a:r>
                  <a:rPr lang="en-US" sz="600" dirty="0"/>
                  <a:t>000123456790</a:t>
                </a:r>
                <a:endParaRPr lang="en-US" sz="800" dirty="0"/>
              </a:p>
            </p:txBody>
          </p:sp>
          <p:sp>
            <p:nvSpPr>
              <p:cNvPr id="20" name="TextBox 19">
                <a:extLst>
                  <a:ext uri="{FF2B5EF4-FFF2-40B4-BE49-F238E27FC236}">
                    <a16:creationId xmlns:a16="http://schemas.microsoft.com/office/drawing/2014/main" id="{33B99FC7-D17C-FD34-638C-EF16F8F228E3}"/>
                  </a:ext>
                </a:extLst>
              </p:cNvPr>
              <p:cNvSpPr txBox="1"/>
              <p:nvPr/>
            </p:nvSpPr>
            <p:spPr>
              <a:xfrm>
                <a:off x="981593" y="5169156"/>
                <a:ext cx="1155767" cy="260150"/>
              </a:xfrm>
              <a:prstGeom prst="rect">
                <a:avLst/>
              </a:prstGeom>
              <a:solidFill>
                <a:schemeClr val="accent2"/>
              </a:solidFill>
            </p:spPr>
            <p:txBody>
              <a:bodyPr wrap="square" rtlCol="0">
                <a:spAutoFit/>
              </a:bodyPr>
              <a:lstStyle/>
              <a:p>
                <a:pPr algn="l"/>
                <a:r>
                  <a:rPr lang="en-US" sz="600" dirty="0"/>
                  <a:t>000123456791</a:t>
                </a:r>
                <a:endParaRPr lang="en-US" sz="800" dirty="0"/>
              </a:p>
            </p:txBody>
          </p:sp>
          <p:sp>
            <p:nvSpPr>
              <p:cNvPr id="21" name="TextBox 20">
                <a:extLst>
                  <a:ext uri="{FF2B5EF4-FFF2-40B4-BE49-F238E27FC236}">
                    <a16:creationId xmlns:a16="http://schemas.microsoft.com/office/drawing/2014/main" id="{D1CF29A8-535E-E1EB-8F48-EDC3D0242A3B}"/>
                  </a:ext>
                </a:extLst>
              </p:cNvPr>
              <p:cNvSpPr txBox="1"/>
              <p:nvPr/>
            </p:nvSpPr>
            <p:spPr>
              <a:xfrm>
                <a:off x="981592" y="5496168"/>
                <a:ext cx="1079567" cy="260150"/>
              </a:xfrm>
              <a:prstGeom prst="rect">
                <a:avLst/>
              </a:prstGeom>
              <a:solidFill>
                <a:schemeClr val="bg1">
                  <a:lumMod val="95000"/>
                </a:schemeClr>
              </a:solidFill>
            </p:spPr>
            <p:txBody>
              <a:bodyPr wrap="square" rtlCol="0">
                <a:spAutoFit/>
              </a:bodyPr>
              <a:lstStyle/>
              <a:p>
                <a:pPr algn="l"/>
                <a:r>
                  <a:rPr lang="en-US" sz="600" dirty="0"/>
                  <a:t>000123456792</a:t>
                </a:r>
                <a:endParaRPr lang="en-US" sz="800" dirty="0"/>
              </a:p>
            </p:txBody>
          </p:sp>
          <p:sp>
            <p:nvSpPr>
              <p:cNvPr id="22" name="TextBox 21">
                <a:extLst>
                  <a:ext uri="{FF2B5EF4-FFF2-40B4-BE49-F238E27FC236}">
                    <a16:creationId xmlns:a16="http://schemas.microsoft.com/office/drawing/2014/main" id="{B4D9218D-52A6-5BAA-1626-E66C91ED6A26}"/>
                  </a:ext>
                </a:extLst>
              </p:cNvPr>
              <p:cNvSpPr txBox="1"/>
              <p:nvPr/>
            </p:nvSpPr>
            <p:spPr>
              <a:xfrm>
                <a:off x="981590" y="5869635"/>
                <a:ext cx="1079569" cy="260150"/>
              </a:xfrm>
              <a:prstGeom prst="rect">
                <a:avLst/>
              </a:prstGeom>
              <a:solidFill>
                <a:schemeClr val="accent2"/>
              </a:solidFill>
            </p:spPr>
            <p:txBody>
              <a:bodyPr wrap="square" rtlCol="0">
                <a:spAutoFit/>
              </a:bodyPr>
              <a:lstStyle/>
              <a:p>
                <a:pPr algn="l"/>
                <a:r>
                  <a:rPr lang="en-US" sz="600" dirty="0"/>
                  <a:t>000123456793</a:t>
                </a:r>
                <a:endParaRPr lang="en-US" sz="800" dirty="0"/>
              </a:p>
            </p:txBody>
          </p:sp>
        </p:grpSp>
      </p:grpSp>
      <p:pic>
        <p:nvPicPr>
          <p:cNvPr id="5" name="Picture 4">
            <a:extLst>
              <a:ext uri="{FF2B5EF4-FFF2-40B4-BE49-F238E27FC236}">
                <a16:creationId xmlns:a16="http://schemas.microsoft.com/office/drawing/2014/main" id="{7F9D51B0-0D56-FAED-9704-F8F3BC634A44}"/>
              </a:ext>
            </a:extLst>
          </p:cNvPr>
          <p:cNvPicPr>
            <a:picLocks noChangeAspect="1"/>
          </p:cNvPicPr>
          <p:nvPr/>
        </p:nvPicPr>
        <p:blipFill>
          <a:blip r:embed="rId5"/>
          <a:stretch>
            <a:fillRect/>
          </a:stretch>
        </p:blipFill>
        <p:spPr>
          <a:xfrm>
            <a:off x="5425288" y="2941319"/>
            <a:ext cx="11701805" cy="1994941"/>
          </a:xfrm>
          <a:prstGeom prst="rect">
            <a:avLst/>
          </a:prstGeom>
          <a:ln w="76200">
            <a:solidFill>
              <a:srgbClr val="FFC000"/>
            </a:solidFill>
          </a:ln>
        </p:spPr>
      </p:pic>
    </p:spTree>
    <p:extLst>
      <p:ext uri="{BB962C8B-B14F-4D97-AF65-F5344CB8AC3E}">
        <p14:creationId xmlns:p14="http://schemas.microsoft.com/office/powerpoint/2010/main" val="323755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C66155-E7CB-C602-AD7F-60A4CE2FE336}"/>
              </a:ext>
            </a:extLst>
          </p:cNvPr>
          <p:cNvSpPr>
            <a:spLocks noGrp="1"/>
          </p:cNvSpPr>
          <p:nvPr>
            <p:ph type="body" sz="quarter" idx="10"/>
          </p:nvPr>
        </p:nvSpPr>
        <p:spPr/>
        <p:txBody>
          <a:bodyPr>
            <a:normAutofit lnSpcReduction="10000"/>
          </a:bodyPr>
          <a:lstStyle/>
          <a:p>
            <a:r>
              <a:rPr lang="en-US" dirty="0"/>
              <a:t>RENEW MEMBERS</a:t>
            </a:r>
          </a:p>
        </p:txBody>
      </p:sp>
      <p:sp>
        <p:nvSpPr>
          <p:cNvPr id="7" name="Content Placeholder 1">
            <a:extLst>
              <a:ext uri="{FF2B5EF4-FFF2-40B4-BE49-F238E27FC236}">
                <a16:creationId xmlns:a16="http://schemas.microsoft.com/office/drawing/2014/main" id="{6593FB5B-CFB4-C312-87D6-84D0DBDA9076}"/>
              </a:ext>
            </a:extLst>
          </p:cNvPr>
          <p:cNvSpPr txBox="1">
            <a:spLocks/>
          </p:cNvSpPr>
          <p:nvPr/>
        </p:nvSpPr>
        <p:spPr>
          <a:xfrm>
            <a:off x="125991" y="1199075"/>
            <a:ext cx="5447099" cy="8305800"/>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Renewal List</a:t>
            </a:r>
          </a:p>
          <a:p>
            <a:pPr marL="457200">
              <a:buFont typeface="Arial" panose="020B0604020202020204" pitchFamily="34" charset="0"/>
              <a:buChar char="•"/>
            </a:pPr>
            <a:r>
              <a:rPr lang="en-US" sz="3200" b="0" dirty="0">
                <a:solidFill>
                  <a:schemeClr val="tx1"/>
                </a:solidFill>
                <a:latin typeface="Avenir Next" panose="020B0503020202020204" pitchFamily="34" charset="0"/>
              </a:rPr>
              <a:t>Available Renewal Orders</a:t>
            </a:r>
          </a:p>
          <a:p>
            <a:pPr marL="457200">
              <a:buFont typeface="Arial" panose="020B0604020202020204" pitchFamily="34" charset="0"/>
              <a:buChar char="•"/>
            </a:pPr>
            <a:r>
              <a:rPr lang="en-US" sz="3200" b="0" dirty="0">
                <a:solidFill>
                  <a:schemeClr val="tx1"/>
                </a:solidFill>
                <a:latin typeface="Avenir Next" panose="020B0503020202020204" pitchFamily="34" charset="0"/>
              </a:rPr>
              <a:t>Expired Member (current dues rates apply)</a:t>
            </a:r>
          </a:p>
          <a:p>
            <a:pPr marL="457200">
              <a:buFont typeface="Arial" panose="020B0604020202020204" pitchFamily="34" charset="0"/>
              <a:buChar char="•"/>
            </a:pPr>
            <a:r>
              <a:rPr lang="en-US" sz="3200" b="0" dirty="0">
                <a:solidFill>
                  <a:schemeClr val="tx1"/>
                </a:solidFill>
                <a:latin typeface="Avenir Next" panose="020B0503020202020204" pitchFamily="34" charset="0"/>
              </a:rPr>
              <a:t>Back Dues (contact dept)</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Not in the List?</a:t>
            </a:r>
          </a:p>
          <a:p>
            <a:pPr marL="457200">
              <a:buFont typeface="Arial" panose="020B0604020202020204" pitchFamily="34" charset="0"/>
              <a:buChar char="•"/>
            </a:pPr>
            <a:r>
              <a:rPr lang="en-US" sz="3200" b="0" dirty="0">
                <a:solidFill>
                  <a:schemeClr val="tx1"/>
                </a:solidFill>
                <a:latin typeface="Avenir Next" panose="020B0503020202020204" pitchFamily="34" charset="0"/>
              </a:rPr>
              <a:t>Already paid</a:t>
            </a:r>
          </a:p>
          <a:p>
            <a:pPr marL="457200">
              <a:buFont typeface="Arial" panose="020B0604020202020204" pitchFamily="34" charset="0"/>
              <a:buChar char="•"/>
            </a:pPr>
            <a:r>
              <a:rPr lang="en-US" sz="3200" b="0" dirty="0">
                <a:solidFill>
                  <a:schemeClr val="tx1"/>
                </a:solidFill>
                <a:latin typeface="Avenir Next" panose="020B0503020202020204" pitchFamily="34" charset="0"/>
              </a:rPr>
              <a:t>In a pending batch</a:t>
            </a:r>
          </a:p>
          <a:p>
            <a:pPr marL="457200">
              <a:buFont typeface="Arial" panose="020B0604020202020204" pitchFamily="34" charset="0"/>
              <a:buChar char="•"/>
            </a:pPr>
            <a:r>
              <a:rPr lang="en-US" sz="3200" b="0" dirty="0">
                <a:solidFill>
                  <a:schemeClr val="tx1"/>
                </a:solidFill>
                <a:latin typeface="Avenir Next" panose="020B0503020202020204" pitchFamily="34" charset="0"/>
              </a:rPr>
              <a:t>Transferred out</a:t>
            </a:r>
          </a:p>
          <a:p>
            <a:pPr marL="457200">
              <a:buFont typeface="Arial" panose="020B0604020202020204" pitchFamily="34" charset="0"/>
              <a:buChar char="•"/>
            </a:pPr>
            <a:r>
              <a:rPr lang="en-US" sz="3200" b="0" dirty="0">
                <a:solidFill>
                  <a:schemeClr val="tx1"/>
                </a:solidFill>
                <a:latin typeface="Avenir Next" panose="020B0503020202020204" pitchFamily="34" charset="0"/>
              </a:rPr>
              <a:t>Deeply exp, no renewal exists</a:t>
            </a: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p:txBody>
      </p:sp>
      <p:grpSp>
        <p:nvGrpSpPr>
          <p:cNvPr id="24" name="Group 23">
            <a:extLst>
              <a:ext uri="{FF2B5EF4-FFF2-40B4-BE49-F238E27FC236}">
                <a16:creationId xmlns:a16="http://schemas.microsoft.com/office/drawing/2014/main" id="{65905C02-28F2-C36A-3EE8-94D641BB4998}"/>
              </a:ext>
            </a:extLst>
          </p:cNvPr>
          <p:cNvGrpSpPr/>
          <p:nvPr/>
        </p:nvGrpSpPr>
        <p:grpSpPr>
          <a:xfrm>
            <a:off x="5821375" y="-914400"/>
            <a:ext cx="11037875" cy="10229851"/>
            <a:chOff x="7340058" y="0"/>
            <a:chExt cx="9210581" cy="9156370"/>
          </a:xfrm>
        </p:grpSpPr>
        <p:pic>
          <p:nvPicPr>
            <p:cNvPr id="14" name="Picture 13">
              <a:extLst>
                <a:ext uri="{FF2B5EF4-FFF2-40B4-BE49-F238E27FC236}">
                  <a16:creationId xmlns:a16="http://schemas.microsoft.com/office/drawing/2014/main" id="{A3A865E3-9E51-A44A-1F30-C88307A3912B}"/>
                </a:ext>
              </a:extLst>
            </p:cNvPr>
            <p:cNvPicPr>
              <a:picLocks noChangeAspect="1"/>
            </p:cNvPicPr>
            <p:nvPr/>
          </p:nvPicPr>
          <p:blipFill>
            <a:blip r:embed="rId3"/>
            <a:stretch>
              <a:fillRect/>
            </a:stretch>
          </p:blipFill>
          <p:spPr>
            <a:xfrm>
              <a:off x="7340059" y="0"/>
              <a:ext cx="8817104" cy="5608806"/>
            </a:xfrm>
            <a:prstGeom prst="rect">
              <a:avLst/>
            </a:prstGeom>
          </p:spPr>
        </p:pic>
        <p:grpSp>
          <p:nvGrpSpPr>
            <p:cNvPr id="23" name="Group 22">
              <a:extLst>
                <a:ext uri="{FF2B5EF4-FFF2-40B4-BE49-F238E27FC236}">
                  <a16:creationId xmlns:a16="http://schemas.microsoft.com/office/drawing/2014/main" id="{C7DFCC38-5106-96EB-C114-CDE6DB2319F4}"/>
                </a:ext>
              </a:extLst>
            </p:cNvPr>
            <p:cNvGrpSpPr/>
            <p:nvPr/>
          </p:nvGrpSpPr>
          <p:grpSpPr>
            <a:xfrm>
              <a:off x="7340058" y="5694503"/>
              <a:ext cx="9210581" cy="3461867"/>
              <a:chOff x="218987" y="1405711"/>
              <a:chExt cx="12756817" cy="4876943"/>
            </a:xfrm>
          </p:grpSpPr>
          <p:pic>
            <p:nvPicPr>
              <p:cNvPr id="9" name="Picture 8">
                <a:extLst>
                  <a:ext uri="{FF2B5EF4-FFF2-40B4-BE49-F238E27FC236}">
                    <a16:creationId xmlns:a16="http://schemas.microsoft.com/office/drawing/2014/main" id="{1589E36D-7DC1-8318-4CB7-3216A68E93BA}"/>
                  </a:ext>
                </a:extLst>
              </p:cNvPr>
              <p:cNvPicPr>
                <a:picLocks noChangeAspect="1"/>
              </p:cNvPicPr>
              <p:nvPr/>
            </p:nvPicPr>
            <p:blipFill>
              <a:blip r:embed="rId4"/>
              <a:stretch>
                <a:fillRect/>
              </a:stretch>
            </p:blipFill>
            <p:spPr>
              <a:xfrm>
                <a:off x="218987" y="1405711"/>
                <a:ext cx="12756817" cy="4876943"/>
              </a:xfrm>
              <a:prstGeom prst="rect">
                <a:avLst/>
              </a:prstGeom>
            </p:spPr>
          </p:pic>
          <p:sp>
            <p:nvSpPr>
              <p:cNvPr id="10" name="TextBox 9">
                <a:extLst>
                  <a:ext uri="{FF2B5EF4-FFF2-40B4-BE49-F238E27FC236}">
                    <a16:creationId xmlns:a16="http://schemas.microsoft.com/office/drawing/2014/main" id="{9B3AB298-B6E5-2E6A-C0EA-E37C4117DD2E}"/>
                  </a:ext>
                </a:extLst>
              </p:cNvPr>
              <p:cNvSpPr txBox="1"/>
              <p:nvPr/>
            </p:nvSpPr>
            <p:spPr>
              <a:xfrm>
                <a:off x="981593" y="2788523"/>
                <a:ext cx="1079569" cy="260150"/>
              </a:xfrm>
              <a:prstGeom prst="rect">
                <a:avLst/>
              </a:prstGeom>
              <a:solidFill>
                <a:schemeClr val="accent2"/>
              </a:solidFill>
            </p:spPr>
            <p:txBody>
              <a:bodyPr wrap="square" rtlCol="0">
                <a:spAutoFit/>
              </a:bodyPr>
              <a:lstStyle/>
              <a:p>
                <a:pPr algn="l"/>
                <a:r>
                  <a:rPr lang="en-US" sz="600" dirty="0"/>
                  <a:t>000123456783</a:t>
                </a:r>
                <a:endParaRPr lang="en-US" sz="800" dirty="0"/>
              </a:p>
            </p:txBody>
          </p:sp>
          <p:sp>
            <p:nvSpPr>
              <p:cNvPr id="11" name="TextBox 10">
                <a:extLst>
                  <a:ext uri="{FF2B5EF4-FFF2-40B4-BE49-F238E27FC236}">
                    <a16:creationId xmlns:a16="http://schemas.microsoft.com/office/drawing/2014/main" id="{DCB91233-8556-1229-8CE7-619E036EA787}"/>
                  </a:ext>
                </a:extLst>
              </p:cNvPr>
              <p:cNvSpPr txBox="1"/>
              <p:nvPr/>
            </p:nvSpPr>
            <p:spPr>
              <a:xfrm>
                <a:off x="981593" y="1607974"/>
                <a:ext cx="1079569" cy="260150"/>
              </a:xfrm>
              <a:prstGeom prst="rect">
                <a:avLst/>
              </a:prstGeom>
              <a:solidFill>
                <a:schemeClr val="bg1">
                  <a:lumMod val="95000"/>
                </a:schemeClr>
              </a:solidFill>
            </p:spPr>
            <p:txBody>
              <a:bodyPr wrap="square" rtlCol="0">
                <a:spAutoFit/>
              </a:bodyPr>
              <a:lstStyle/>
              <a:p>
                <a:pPr algn="l"/>
                <a:r>
                  <a:rPr lang="en-US" sz="600" dirty="0"/>
                  <a:t>000123456783</a:t>
                </a:r>
                <a:endParaRPr lang="en-US" sz="800" dirty="0"/>
              </a:p>
            </p:txBody>
          </p:sp>
          <p:sp>
            <p:nvSpPr>
              <p:cNvPr id="12" name="TextBox 11">
                <a:extLst>
                  <a:ext uri="{FF2B5EF4-FFF2-40B4-BE49-F238E27FC236}">
                    <a16:creationId xmlns:a16="http://schemas.microsoft.com/office/drawing/2014/main" id="{AB09ED4C-2E88-6C4A-77B6-07E230F471CD}"/>
                  </a:ext>
                </a:extLst>
              </p:cNvPr>
              <p:cNvSpPr txBox="1"/>
              <p:nvPr/>
            </p:nvSpPr>
            <p:spPr>
              <a:xfrm>
                <a:off x="981593" y="2431279"/>
                <a:ext cx="1079569" cy="260150"/>
              </a:xfrm>
              <a:prstGeom prst="rect">
                <a:avLst/>
              </a:prstGeom>
              <a:solidFill>
                <a:schemeClr val="bg1">
                  <a:lumMod val="95000"/>
                </a:schemeClr>
              </a:solidFill>
            </p:spPr>
            <p:txBody>
              <a:bodyPr wrap="square" rtlCol="0">
                <a:spAutoFit/>
              </a:bodyPr>
              <a:lstStyle/>
              <a:p>
                <a:pPr algn="l"/>
                <a:r>
                  <a:rPr lang="en-US" sz="600" dirty="0"/>
                  <a:t>000123456782</a:t>
                </a:r>
                <a:endParaRPr lang="en-US" sz="800" dirty="0"/>
              </a:p>
            </p:txBody>
          </p:sp>
          <p:sp>
            <p:nvSpPr>
              <p:cNvPr id="13" name="TextBox 12">
                <a:extLst>
                  <a:ext uri="{FF2B5EF4-FFF2-40B4-BE49-F238E27FC236}">
                    <a16:creationId xmlns:a16="http://schemas.microsoft.com/office/drawing/2014/main" id="{A7155FCF-CEC0-7E47-7629-332F0A2BC07B}"/>
                  </a:ext>
                </a:extLst>
              </p:cNvPr>
              <p:cNvSpPr txBox="1"/>
              <p:nvPr/>
            </p:nvSpPr>
            <p:spPr>
              <a:xfrm>
                <a:off x="981593" y="2015212"/>
                <a:ext cx="1079569" cy="260150"/>
              </a:xfrm>
              <a:prstGeom prst="rect">
                <a:avLst/>
              </a:prstGeom>
              <a:solidFill>
                <a:schemeClr val="bg1"/>
              </a:solidFill>
            </p:spPr>
            <p:txBody>
              <a:bodyPr wrap="square" rtlCol="0">
                <a:spAutoFit/>
              </a:bodyPr>
              <a:lstStyle/>
              <a:p>
                <a:pPr algn="l"/>
                <a:r>
                  <a:rPr lang="en-US" sz="600" dirty="0"/>
                  <a:t>000123456784</a:t>
                </a:r>
                <a:endParaRPr lang="en-US" sz="800" dirty="0"/>
              </a:p>
            </p:txBody>
          </p:sp>
          <p:sp>
            <p:nvSpPr>
              <p:cNvPr id="15" name="TextBox 14">
                <a:extLst>
                  <a:ext uri="{FF2B5EF4-FFF2-40B4-BE49-F238E27FC236}">
                    <a16:creationId xmlns:a16="http://schemas.microsoft.com/office/drawing/2014/main" id="{91FD8370-B79B-4068-C19B-B806713785EE}"/>
                  </a:ext>
                </a:extLst>
              </p:cNvPr>
              <p:cNvSpPr txBox="1"/>
              <p:nvPr/>
            </p:nvSpPr>
            <p:spPr>
              <a:xfrm>
                <a:off x="981593" y="3196050"/>
                <a:ext cx="1079569" cy="260150"/>
              </a:xfrm>
              <a:prstGeom prst="rect">
                <a:avLst/>
              </a:prstGeom>
              <a:solidFill>
                <a:schemeClr val="bg1">
                  <a:lumMod val="95000"/>
                </a:schemeClr>
              </a:solidFill>
            </p:spPr>
            <p:txBody>
              <a:bodyPr wrap="square" rtlCol="0">
                <a:spAutoFit/>
              </a:bodyPr>
              <a:lstStyle/>
              <a:p>
                <a:pPr algn="l"/>
                <a:r>
                  <a:rPr lang="en-US" sz="600" dirty="0"/>
                  <a:t>000123456785</a:t>
                </a:r>
                <a:endParaRPr lang="en-US" sz="800" dirty="0"/>
              </a:p>
            </p:txBody>
          </p:sp>
          <p:sp>
            <p:nvSpPr>
              <p:cNvPr id="16" name="TextBox 15">
                <a:extLst>
                  <a:ext uri="{FF2B5EF4-FFF2-40B4-BE49-F238E27FC236}">
                    <a16:creationId xmlns:a16="http://schemas.microsoft.com/office/drawing/2014/main" id="{EE30BF2F-0182-F1D4-264A-74E26FDEEFB5}"/>
                  </a:ext>
                </a:extLst>
              </p:cNvPr>
              <p:cNvSpPr txBox="1"/>
              <p:nvPr/>
            </p:nvSpPr>
            <p:spPr>
              <a:xfrm>
                <a:off x="981592" y="3581079"/>
                <a:ext cx="1079569" cy="260150"/>
              </a:xfrm>
              <a:prstGeom prst="rect">
                <a:avLst/>
              </a:prstGeom>
              <a:solidFill>
                <a:schemeClr val="accent2"/>
              </a:solidFill>
            </p:spPr>
            <p:txBody>
              <a:bodyPr wrap="square" rtlCol="0">
                <a:spAutoFit/>
              </a:bodyPr>
              <a:lstStyle/>
              <a:p>
                <a:pPr algn="l"/>
                <a:r>
                  <a:rPr lang="en-US" sz="600" dirty="0"/>
                  <a:t>000123456787</a:t>
                </a:r>
                <a:endParaRPr lang="en-US" sz="800" dirty="0"/>
              </a:p>
            </p:txBody>
          </p:sp>
          <p:sp>
            <p:nvSpPr>
              <p:cNvPr id="17" name="TextBox 16">
                <a:extLst>
                  <a:ext uri="{FF2B5EF4-FFF2-40B4-BE49-F238E27FC236}">
                    <a16:creationId xmlns:a16="http://schemas.microsoft.com/office/drawing/2014/main" id="{A0D35D6C-2338-4EF9-C61C-FA9212700014}"/>
                  </a:ext>
                </a:extLst>
              </p:cNvPr>
              <p:cNvSpPr txBox="1"/>
              <p:nvPr/>
            </p:nvSpPr>
            <p:spPr>
              <a:xfrm>
                <a:off x="981592" y="3983385"/>
                <a:ext cx="1079567" cy="260150"/>
              </a:xfrm>
              <a:prstGeom prst="rect">
                <a:avLst/>
              </a:prstGeom>
              <a:solidFill>
                <a:schemeClr val="bg1">
                  <a:lumMod val="95000"/>
                </a:schemeClr>
              </a:solidFill>
            </p:spPr>
            <p:txBody>
              <a:bodyPr wrap="square" rtlCol="0">
                <a:spAutoFit/>
              </a:bodyPr>
              <a:lstStyle/>
              <a:p>
                <a:pPr algn="l"/>
                <a:r>
                  <a:rPr lang="en-US" sz="600" dirty="0"/>
                  <a:t>000123456788</a:t>
                </a:r>
                <a:endParaRPr lang="en-US" sz="800" dirty="0"/>
              </a:p>
            </p:txBody>
          </p:sp>
          <p:sp>
            <p:nvSpPr>
              <p:cNvPr id="18" name="TextBox 17">
                <a:extLst>
                  <a:ext uri="{FF2B5EF4-FFF2-40B4-BE49-F238E27FC236}">
                    <a16:creationId xmlns:a16="http://schemas.microsoft.com/office/drawing/2014/main" id="{60FCA1E1-750A-8C80-1E7A-B1B733B8AEAE}"/>
                  </a:ext>
                </a:extLst>
              </p:cNvPr>
              <p:cNvSpPr txBox="1"/>
              <p:nvPr/>
            </p:nvSpPr>
            <p:spPr>
              <a:xfrm>
                <a:off x="981592" y="4368413"/>
                <a:ext cx="1079567" cy="260150"/>
              </a:xfrm>
              <a:prstGeom prst="rect">
                <a:avLst/>
              </a:prstGeom>
              <a:solidFill>
                <a:schemeClr val="accent2"/>
              </a:solidFill>
            </p:spPr>
            <p:txBody>
              <a:bodyPr wrap="square" rtlCol="0">
                <a:spAutoFit/>
              </a:bodyPr>
              <a:lstStyle/>
              <a:p>
                <a:pPr algn="l"/>
                <a:r>
                  <a:rPr lang="en-US" sz="600" dirty="0"/>
                  <a:t>000123456789</a:t>
                </a:r>
                <a:endParaRPr lang="en-US" sz="800" dirty="0"/>
              </a:p>
            </p:txBody>
          </p:sp>
          <p:sp>
            <p:nvSpPr>
              <p:cNvPr id="19" name="TextBox 18">
                <a:extLst>
                  <a:ext uri="{FF2B5EF4-FFF2-40B4-BE49-F238E27FC236}">
                    <a16:creationId xmlns:a16="http://schemas.microsoft.com/office/drawing/2014/main" id="{2D40A9BE-D1C8-6BA0-F48F-1BA94D83B539}"/>
                  </a:ext>
                </a:extLst>
              </p:cNvPr>
              <p:cNvSpPr txBox="1"/>
              <p:nvPr/>
            </p:nvSpPr>
            <p:spPr>
              <a:xfrm>
                <a:off x="981593" y="4784130"/>
                <a:ext cx="1155767" cy="260150"/>
              </a:xfrm>
              <a:prstGeom prst="rect">
                <a:avLst/>
              </a:prstGeom>
              <a:solidFill>
                <a:schemeClr val="bg1">
                  <a:lumMod val="95000"/>
                </a:schemeClr>
              </a:solidFill>
            </p:spPr>
            <p:txBody>
              <a:bodyPr wrap="square" rtlCol="0">
                <a:spAutoFit/>
              </a:bodyPr>
              <a:lstStyle/>
              <a:p>
                <a:pPr algn="l"/>
                <a:r>
                  <a:rPr lang="en-US" sz="600" dirty="0"/>
                  <a:t>000123456790</a:t>
                </a:r>
                <a:endParaRPr lang="en-US" sz="800" dirty="0"/>
              </a:p>
            </p:txBody>
          </p:sp>
          <p:sp>
            <p:nvSpPr>
              <p:cNvPr id="20" name="TextBox 19">
                <a:extLst>
                  <a:ext uri="{FF2B5EF4-FFF2-40B4-BE49-F238E27FC236}">
                    <a16:creationId xmlns:a16="http://schemas.microsoft.com/office/drawing/2014/main" id="{33B99FC7-D17C-FD34-638C-EF16F8F228E3}"/>
                  </a:ext>
                </a:extLst>
              </p:cNvPr>
              <p:cNvSpPr txBox="1"/>
              <p:nvPr/>
            </p:nvSpPr>
            <p:spPr>
              <a:xfrm>
                <a:off x="981593" y="5169156"/>
                <a:ext cx="1155767" cy="260150"/>
              </a:xfrm>
              <a:prstGeom prst="rect">
                <a:avLst/>
              </a:prstGeom>
              <a:solidFill>
                <a:schemeClr val="accent2"/>
              </a:solidFill>
            </p:spPr>
            <p:txBody>
              <a:bodyPr wrap="square" rtlCol="0">
                <a:spAutoFit/>
              </a:bodyPr>
              <a:lstStyle/>
              <a:p>
                <a:pPr algn="l"/>
                <a:r>
                  <a:rPr lang="en-US" sz="600" dirty="0"/>
                  <a:t>000123456791</a:t>
                </a:r>
                <a:endParaRPr lang="en-US" sz="800" dirty="0"/>
              </a:p>
            </p:txBody>
          </p:sp>
          <p:sp>
            <p:nvSpPr>
              <p:cNvPr id="21" name="TextBox 20">
                <a:extLst>
                  <a:ext uri="{FF2B5EF4-FFF2-40B4-BE49-F238E27FC236}">
                    <a16:creationId xmlns:a16="http://schemas.microsoft.com/office/drawing/2014/main" id="{D1CF29A8-535E-E1EB-8F48-EDC3D0242A3B}"/>
                  </a:ext>
                </a:extLst>
              </p:cNvPr>
              <p:cNvSpPr txBox="1"/>
              <p:nvPr/>
            </p:nvSpPr>
            <p:spPr>
              <a:xfrm>
                <a:off x="981592" y="5496168"/>
                <a:ext cx="1079567" cy="260150"/>
              </a:xfrm>
              <a:prstGeom prst="rect">
                <a:avLst/>
              </a:prstGeom>
              <a:solidFill>
                <a:schemeClr val="bg1">
                  <a:lumMod val="95000"/>
                </a:schemeClr>
              </a:solidFill>
            </p:spPr>
            <p:txBody>
              <a:bodyPr wrap="square" rtlCol="0">
                <a:spAutoFit/>
              </a:bodyPr>
              <a:lstStyle/>
              <a:p>
                <a:pPr algn="l"/>
                <a:r>
                  <a:rPr lang="en-US" sz="600" dirty="0"/>
                  <a:t>000123456792</a:t>
                </a:r>
                <a:endParaRPr lang="en-US" sz="800" dirty="0"/>
              </a:p>
            </p:txBody>
          </p:sp>
          <p:sp>
            <p:nvSpPr>
              <p:cNvPr id="22" name="TextBox 21">
                <a:extLst>
                  <a:ext uri="{FF2B5EF4-FFF2-40B4-BE49-F238E27FC236}">
                    <a16:creationId xmlns:a16="http://schemas.microsoft.com/office/drawing/2014/main" id="{B4D9218D-52A6-5BAA-1626-E66C91ED6A26}"/>
                  </a:ext>
                </a:extLst>
              </p:cNvPr>
              <p:cNvSpPr txBox="1"/>
              <p:nvPr/>
            </p:nvSpPr>
            <p:spPr>
              <a:xfrm>
                <a:off x="981590" y="5869635"/>
                <a:ext cx="1079569" cy="260150"/>
              </a:xfrm>
              <a:prstGeom prst="rect">
                <a:avLst/>
              </a:prstGeom>
              <a:solidFill>
                <a:schemeClr val="accent2"/>
              </a:solidFill>
            </p:spPr>
            <p:txBody>
              <a:bodyPr wrap="square" rtlCol="0">
                <a:spAutoFit/>
              </a:bodyPr>
              <a:lstStyle/>
              <a:p>
                <a:pPr algn="l"/>
                <a:r>
                  <a:rPr lang="en-US" sz="600" dirty="0"/>
                  <a:t>000123456793</a:t>
                </a:r>
                <a:endParaRPr lang="en-US" sz="800" dirty="0"/>
              </a:p>
            </p:txBody>
          </p:sp>
        </p:grpSp>
      </p:grpSp>
      <p:sp>
        <p:nvSpPr>
          <p:cNvPr id="2" name="Rectangle 1">
            <a:extLst>
              <a:ext uri="{FF2B5EF4-FFF2-40B4-BE49-F238E27FC236}">
                <a16:creationId xmlns:a16="http://schemas.microsoft.com/office/drawing/2014/main" id="{CDC74700-4FEB-90B0-90AC-DAA992180C14}"/>
              </a:ext>
            </a:extLst>
          </p:cNvPr>
          <p:cNvSpPr/>
          <p:nvPr/>
        </p:nvSpPr>
        <p:spPr>
          <a:xfrm>
            <a:off x="5875801" y="5574971"/>
            <a:ext cx="11037875" cy="245964"/>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8BEDD9-9480-EA72-8AFC-34A7DE288014}"/>
              </a:ext>
            </a:extLst>
          </p:cNvPr>
          <p:cNvSpPr/>
          <p:nvPr/>
        </p:nvSpPr>
        <p:spPr>
          <a:xfrm>
            <a:off x="5875801" y="6511638"/>
            <a:ext cx="11037875" cy="245964"/>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49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wipe(up)">
                                      <p:cBhvr>
                                        <p:cTn id="15" dur="1000"/>
                                        <p:tgtEl>
                                          <p:spTgt spid="7">
                                            <p:txEl>
                                              <p:pRg st="5" end="5"/>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Effect transition="in" filter="wipe(up)">
                                      <p:cBhvr>
                                        <p:cTn id="18" dur="1000"/>
                                        <p:tgtEl>
                                          <p:spTgt spid="7">
                                            <p:txEl>
                                              <p:pRg st="6" end="6"/>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Effect transition="in" filter="wipe(up)">
                                      <p:cBhvr>
                                        <p:cTn id="21" dur="1000"/>
                                        <p:tgtEl>
                                          <p:spTgt spid="7">
                                            <p:txEl>
                                              <p:pRg st="7" end="7"/>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animEffect transition="in" filter="wipe(up)">
                                      <p:cBhvr>
                                        <p:cTn id="24" dur="1000"/>
                                        <p:tgtEl>
                                          <p:spTgt spid="7">
                                            <p:txEl>
                                              <p:pRg st="8" end="8"/>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wipe(up)">
                                      <p:cBhvr>
                                        <p:cTn id="27"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53F2F2A-8E5B-E0F1-B49E-3506E4F1B0D7}"/>
              </a:ext>
            </a:extLst>
          </p:cNvPr>
          <p:cNvSpPr>
            <a:spLocks noGrp="1"/>
          </p:cNvSpPr>
          <p:nvPr>
            <p:ph type="body" sz="quarter" idx="10"/>
          </p:nvPr>
        </p:nvSpPr>
        <p:spPr/>
        <p:txBody>
          <a:bodyPr>
            <a:normAutofit lnSpcReduction="10000"/>
          </a:bodyPr>
          <a:lstStyle/>
          <a:p>
            <a:r>
              <a:rPr lang="en-US" dirty="0"/>
              <a:t>RENEW MEMBER</a:t>
            </a:r>
          </a:p>
        </p:txBody>
      </p:sp>
      <p:grpSp>
        <p:nvGrpSpPr>
          <p:cNvPr id="26" name="Group 25">
            <a:extLst>
              <a:ext uri="{FF2B5EF4-FFF2-40B4-BE49-F238E27FC236}">
                <a16:creationId xmlns:a16="http://schemas.microsoft.com/office/drawing/2014/main" id="{935E0A47-4988-851B-2577-1C6DFD1AD666}"/>
              </a:ext>
            </a:extLst>
          </p:cNvPr>
          <p:cNvGrpSpPr/>
          <p:nvPr/>
        </p:nvGrpSpPr>
        <p:grpSpPr>
          <a:xfrm>
            <a:off x="5868578" y="40627"/>
            <a:ext cx="10952305" cy="8931423"/>
            <a:chOff x="6566787" y="-23906"/>
            <a:chExt cx="10029573" cy="8086949"/>
          </a:xfrm>
        </p:grpSpPr>
        <p:pic>
          <p:nvPicPr>
            <p:cNvPr id="24" name="Picture 23">
              <a:extLst>
                <a:ext uri="{FF2B5EF4-FFF2-40B4-BE49-F238E27FC236}">
                  <a16:creationId xmlns:a16="http://schemas.microsoft.com/office/drawing/2014/main" id="{6E2C1356-A6B3-FFCC-A7D2-8F9267BA1840}"/>
                </a:ext>
              </a:extLst>
            </p:cNvPr>
            <p:cNvPicPr>
              <a:picLocks noChangeAspect="1"/>
            </p:cNvPicPr>
            <p:nvPr/>
          </p:nvPicPr>
          <p:blipFill>
            <a:blip r:embed="rId3"/>
            <a:stretch>
              <a:fillRect/>
            </a:stretch>
          </p:blipFill>
          <p:spPr>
            <a:xfrm>
              <a:off x="6566787" y="-23906"/>
              <a:ext cx="10029573" cy="8086949"/>
            </a:xfrm>
            <a:prstGeom prst="rect">
              <a:avLst/>
            </a:prstGeom>
          </p:spPr>
        </p:pic>
        <p:grpSp>
          <p:nvGrpSpPr>
            <p:cNvPr id="25" name="Group 24">
              <a:extLst>
                <a:ext uri="{FF2B5EF4-FFF2-40B4-BE49-F238E27FC236}">
                  <a16:creationId xmlns:a16="http://schemas.microsoft.com/office/drawing/2014/main" id="{687A5719-5786-0B51-D9C3-9C5E651A8E32}"/>
                </a:ext>
              </a:extLst>
            </p:cNvPr>
            <p:cNvGrpSpPr/>
            <p:nvPr/>
          </p:nvGrpSpPr>
          <p:grpSpPr>
            <a:xfrm>
              <a:off x="7060080" y="5028695"/>
              <a:ext cx="1000032" cy="3030564"/>
              <a:chOff x="7060080" y="5028695"/>
              <a:chExt cx="1000032" cy="3030564"/>
            </a:xfrm>
          </p:grpSpPr>
          <p:sp>
            <p:nvSpPr>
              <p:cNvPr id="11" name="TextBox 10">
                <a:extLst>
                  <a:ext uri="{FF2B5EF4-FFF2-40B4-BE49-F238E27FC236}">
                    <a16:creationId xmlns:a16="http://schemas.microsoft.com/office/drawing/2014/main" id="{1586D673-7156-1D76-44E3-9F4C68C1B5F1}"/>
                  </a:ext>
                </a:extLst>
              </p:cNvPr>
              <p:cNvSpPr txBox="1"/>
              <p:nvPr/>
            </p:nvSpPr>
            <p:spPr>
              <a:xfrm>
                <a:off x="7060081" y="5964947"/>
                <a:ext cx="934100" cy="206316"/>
              </a:xfrm>
              <a:prstGeom prst="rect">
                <a:avLst/>
              </a:prstGeom>
              <a:solidFill>
                <a:schemeClr val="accent2"/>
              </a:solidFill>
            </p:spPr>
            <p:txBody>
              <a:bodyPr wrap="square" rtlCol="0">
                <a:spAutoFit/>
              </a:bodyPr>
              <a:lstStyle/>
              <a:p>
                <a:pPr algn="l"/>
                <a:r>
                  <a:rPr lang="en-US" sz="600" dirty="0"/>
                  <a:t>000123456783</a:t>
                </a:r>
                <a:endParaRPr lang="en-US" sz="800" dirty="0"/>
              </a:p>
            </p:txBody>
          </p:sp>
          <p:sp>
            <p:nvSpPr>
              <p:cNvPr id="12" name="TextBox 11">
                <a:extLst>
                  <a:ext uri="{FF2B5EF4-FFF2-40B4-BE49-F238E27FC236}">
                    <a16:creationId xmlns:a16="http://schemas.microsoft.com/office/drawing/2014/main" id="{C168D074-46DE-653F-A5D2-384AEB26D00B}"/>
                  </a:ext>
                </a:extLst>
              </p:cNvPr>
              <p:cNvSpPr txBox="1"/>
              <p:nvPr/>
            </p:nvSpPr>
            <p:spPr>
              <a:xfrm>
                <a:off x="7060081" y="5028695"/>
                <a:ext cx="934100" cy="206316"/>
              </a:xfrm>
              <a:prstGeom prst="rect">
                <a:avLst/>
              </a:prstGeom>
              <a:solidFill>
                <a:schemeClr val="bg1">
                  <a:lumMod val="95000"/>
                </a:schemeClr>
              </a:solidFill>
            </p:spPr>
            <p:txBody>
              <a:bodyPr wrap="square" rtlCol="0">
                <a:spAutoFit/>
              </a:bodyPr>
              <a:lstStyle/>
              <a:p>
                <a:pPr algn="l"/>
                <a:r>
                  <a:rPr lang="en-US" sz="600" dirty="0"/>
                  <a:t>000123456783</a:t>
                </a:r>
                <a:endParaRPr lang="en-US" sz="800" dirty="0"/>
              </a:p>
            </p:txBody>
          </p:sp>
          <p:sp>
            <p:nvSpPr>
              <p:cNvPr id="13" name="TextBox 12">
                <a:extLst>
                  <a:ext uri="{FF2B5EF4-FFF2-40B4-BE49-F238E27FC236}">
                    <a16:creationId xmlns:a16="http://schemas.microsoft.com/office/drawing/2014/main" id="{220CDAC2-70DD-67EB-5D69-808515E34192}"/>
                  </a:ext>
                </a:extLst>
              </p:cNvPr>
              <p:cNvSpPr txBox="1"/>
              <p:nvPr/>
            </p:nvSpPr>
            <p:spPr>
              <a:xfrm>
                <a:off x="7060081" y="5681629"/>
                <a:ext cx="934100" cy="206316"/>
              </a:xfrm>
              <a:prstGeom prst="rect">
                <a:avLst/>
              </a:prstGeom>
              <a:solidFill>
                <a:schemeClr val="bg1">
                  <a:lumMod val="95000"/>
                </a:schemeClr>
              </a:solidFill>
            </p:spPr>
            <p:txBody>
              <a:bodyPr wrap="square" rtlCol="0">
                <a:spAutoFit/>
              </a:bodyPr>
              <a:lstStyle/>
              <a:p>
                <a:pPr algn="l"/>
                <a:r>
                  <a:rPr lang="en-US" sz="600" dirty="0"/>
                  <a:t>000123456782</a:t>
                </a:r>
                <a:endParaRPr lang="en-US" sz="800" dirty="0"/>
              </a:p>
            </p:txBody>
          </p:sp>
          <p:sp>
            <p:nvSpPr>
              <p:cNvPr id="14" name="TextBox 13">
                <a:extLst>
                  <a:ext uri="{FF2B5EF4-FFF2-40B4-BE49-F238E27FC236}">
                    <a16:creationId xmlns:a16="http://schemas.microsoft.com/office/drawing/2014/main" id="{CED28C6B-968F-02FE-3E0A-C20E5B4DE176}"/>
                  </a:ext>
                </a:extLst>
              </p:cNvPr>
              <p:cNvSpPr txBox="1"/>
              <p:nvPr/>
            </p:nvSpPr>
            <p:spPr>
              <a:xfrm>
                <a:off x="7060081" y="5351661"/>
                <a:ext cx="934100" cy="206316"/>
              </a:xfrm>
              <a:prstGeom prst="rect">
                <a:avLst/>
              </a:prstGeom>
              <a:solidFill>
                <a:schemeClr val="bg1"/>
              </a:solidFill>
            </p:spPr>
            <p:txBody>
              <a:bodyPr wrap="square" rtlCol="0">
                <a:spAutoFit/>
              </a:bodyPr>
              <a:lstStyle/>
              <a:p>
                <a:pPr algn="l"/>
                <a:r>
                  <a:rPr lang="en-US" sz="600" dirty="0"/>
                  <a:t>000123456784</a:t>
                </a:r>
                <a:endParaRPr lang="en-US" sz="800" dirty="0"/>
              </a:p>
            </p:txBody>
          </p:sp>
          <p:sp>
            <p:nvSpPr>
              <p:cNvPr id="15" name="TextBox 14">
                <a:extLst>
                  <a:ext uri="{FF2B5EF4-FFF2-40B4-BE49-F238E27FC236}">
                    <a16:creationId xmlns:a16="http://schemas.microsoft.com/office/drawing/2014/main" id="{8239D006-FB0D-E238-B8F0-3316568695EF}"/>
                  </a:ext>
                </a:extLst>
              </p:cNvPr>
              <p:cNvSpPr txBox="1"/>
              <p:nvPr/>
            </p:nvSpPr>
            <p:spPr>
              <a:xfrm>
                <a:off x="7060081" y="6288142"/>
                <a:ext cx="934100" cy="206316"/>
              </a:xfrm>
              <a:prstGeom prst="rect">
                <a:avLst/>
              </a:prstGeom>
              <a:solidFill>
                <a:schemeClr val="bg1">
                  <a:lumMod val="95000"/>
                </a:schemeClr>
              </a:solidFill>
            </p:spPr>
            <p:txBody>
              <a:bodyPr wrap="square" rtlCol="0">
                <a:spAutoFit/>
              </a:bodyPr>
              <a:lstStyle/>
              <a:p>
                <a:pPr algn="l"/>
                <a:r>
                  <a:rPr lang="en-US" sz="600" dirty="0"/>
                  <a:t>000123456785</a:t>
                </a:r>
                <a:endParaRPr lang="en-US" sz="800" dirty="0"/>
              </a:p>
            </p:txBody>
          </p:sp>
          <p:sp>
            <p:nvSpPr>
              <p:cNvPr id="16" name="TextBox 15">
                <a:extLst>
                  <a:ext uri="{FF2B5EF4-FFF2-40B4-BE49-F238E27FC236}">
                    <a16:creationId xmlns:a16="http://schemas.microsoft.com/office/drawing/2014/main" id="{FF1155C6-38CC-A117-A5FC-78F1DCB8CDF7}"/>
                  </a:ext>
                </a:extLst>
              </p:cNvPr>
              <p:cNvSpPr txBox="1"/>
              <p:nvPr/>
            </p:nvSpPr>
            <p:spPr>
              <a:xfrm>
                <a:off x="7060080" y="6593495"/>
                <a:ext cx="934100" cy="206316"/>
              </a:xfrm>
              <a:prstGeom prst="rect">
                <a:avLst/>
              </a:prstGeom>
              <a:solidFill>
                <a:schemeClr val="accent2"/>
              </a:solidFill>
            </p:spPr>
            <p:txBody>
              <a:bodyPr wrap="square" rtlCol="0">
                <a:spAutoFit/>
              </a:bodyPr>
              <a:lstStyle/>
              <a:p>
                <a:pPr algn="l"/>
                <a:r>
                  <a:rPr lang="en-US" sz="600" dirty="0"/>
                  <a:t>000123456787</a:t>
                </a:r>
                <a:endParaRPr lang="en-US" sz="800" dirty="0"/>
              </a:p>
            </p:txBody>
          </p:sp>
          <p:sp>
            <p:nvSpPr>
              <p:cNvPr id="17" name="TextBox 16">
                <a:extLst>
                  <a:ext uri="{FF2B5EF4-FFF2-40B4-BE49-F238E27FC236}">
                    <a16:creationId xmlns:a16="http://schemas.microsoft.com/office/drawing/2014/main" id="{428A0F24-FC3A-4312-4A6B-0FDAA94F329A}"/>
                  </a:ext>
                </a:extLst>
              </p:cNvPr>
              <p:cNvSpPr txBox="1"/>
              <p:nvPr/>
            </p:nvSpPr>
            <p:spPr>
              <a:xfrm>
                <a:off x="7060080" y="6912550"/>
                <a:ext cx="934099" cy="206316"/>
              </a:xfrm>
              <a:prstGeom prst="rect">
                <a:avLst/>
              </a:prstGeom>
              <a:solidFill>
                <a:schemeClr val="bg1">
                  <a:lumMod val="95000"/>
                </a:schemeClr>
              </a:solidFill>
            </p:spPr>
            <p:txBody>
              <a:bodyPr wrap="square" rtlCol="0">
                <a:spAutoFit/>
              </a:bodyPr>
              <a:lstStyle/>
              <a:p>
                <a:pPr algn="l"/>
                <a:r>
                  <a:rPr lang="en-US" sz="600" dirty="0"/>
                  <a:t>000123456788</a:t>
                </a:r>
                <a:endParaRPr lang="en-US" sz="800" dirty="0"/>
              </a:p>
            </p:txBody>
          </p:sp>
          <p:sp>
            <p:nvSpPr>
              <p:cNvPr id="18" name="TextBox 17">
                <a:extLst>
                  <a:ext uri="{FF2B5EF4-FFF2-40B4-BE49-F238E27FC236}">
                    <a16:creationId xmlns:a16="http://schemas.microsoft.com/office/drawing/2014/main" id="{F8249D0E-7A15-FE2E-0E1C-60A8E2BBCE3F}"/>
                  </a:ext>
                </a:extLst>
              </p:cNvPr>
              <p:cNvSpPr txBox="1"/>
              <p:nvPr/>
            </p:nvSpPr>
            <p:spPr>
              <a:xfrm>
                <a:off x="7060080" y="7217902"/>
                <a:ext cx="934099" cy="206316"/>
              </a:xfrm>
              <a:prstGeom prst="rect">
                <a:avLst/>
              </a:prstGeom>
              <a:solidFill>
                <a:schemeClr val="accent2"/>
              </a:solidFill>
            </p:spPr>
            <p:txBody>
              <a:bodyPr wrap="square" rtlCol="0">
                <a:spAutoFit/>
              </a:bodyPr>
              <a:lstStyle/>
              <a:p>
                <a:pPr algn="l"/>
                <a:r>
                  <a:rPr lang="en-US" sz="600" dirty="0"/>
                  <a:t>000123456789</a:t>
                </a:r>
                <a:endParaRPr lang="en-US" sz="800" dirty="0"/>
              </a:p>
            </p:txBody>
          </p:sp>
          <p:sp>
            <p:nvSpPr>
              <p:cNvPr id="19" name="TextBox 18">
                <a:extLst>
                  <a:ext uri="{FF2B5EF4-FFF2-40B4-BE49-F238E27FC236}">
                    <a16:creationId xmlns:a16="http://schemas.microsoft.com/office/drawing/2014/main" id="{DCC0B43B-1EBE-CD46-7255-682D449DA3E2}"/>
                  </a:ext>
                </a:extLst>
              </p:cNvPr>
              <p:cNvSpPr txBox="1"/>
              <p:nvPr/>
            </p:nvSpPr>
            <p:spPr>
              <a:xfrm>
                <a:off x="7060081" y="7547592"/>
                <a:ext cx="1000031" cy="206316"/>
              </a:xfrm>
              <a:prstGeom prst="rect">
                <a:avLst/>
              </a:prstGeom>
              <a:solidFill>
                <a:schemeClr val="bg1">
                  <a:lumMod val="95000"/>
                </a:schemeClr>
              </a:solidFill>
            </p:spPr>
            <p:txBody>
              <a:bodyPr wrap="square" rtlCol="0">
                <a:spAutoFit/>
              </a:bodyPr>
              <a:lstStyle/>
              <a:p>
                <a:pPr algn="l"/>
                <a:r>
                  <a:rPr lang="en-US" sz="600" dirty="0"/>
                  <a:t>000123456790</a:t>
                </a:r>
                <a:endParaRPr lang="en-US" sz="800" dirty="0"/>
              </a:p>
            </p:txBody>
          </p:sp>
          <p:sp>
            <p:nvSpPr>
              <p:cNvPr id="20" name="TextBox 19">
                <a:extLst>
                  <a:ext uri="{FF2B5EF4-FFF2-40B4-BE49-F238E27FC236}">
                    <a16:creationId xmlns:a16="http://schemas.microsoft.com/office/drawing/2014/main" id="{119BF5E9-F6AD-B6AB-14CE-2E2B699D4E29}"/>
                  </a:ext>
                </a:extLst>
              </p:cNvPr>
              <p:cNvSpPr txBox="1"/>
              <p:nvPr/>
            </p:nvSpPr>
            <p:spPr>
              <a:xfrm>
                <a:off x="7060081" y="7852943"/>
                <a:ext cx="1000031" cy="206316"/>
              </a:xfrm>
              <a:prstGeom prst="rect">
                <a:avLst/>
              </a:prstGeom>
              <a:solidFill>
                <a:schemeClr val="accent2"/>
              </a:solidFill>
            </p:spPr>
            <p:txBody>
              <a:bodyPr wrap="square" rtlCol="0">
                <a:spAutoFit/>
              </a:bodyPr>
              <a:lstStyle/>
              <a:p>
                <a:pPr algn="l"/>
                <a:r>
                  <a:rPr lang="en-US" sz="600" dirty="0"/>
                  <a:t>000123456791</a:t>
                </a:r>
                <a:endParaRPr lang="en-US" sz="800" dirty="0"/>
              </a:p>
            </p:txBody>
          </p:sp>
        </p:grpSp>
      </p:grpSp>
      <p:sp>
        <p:nvSpPr>
          <p:cNvPr id="27" name="Content Placeholder 1">
            <a:extLst>
              <a:ext uri="{FF2B5EF4-FFF2-40B4-BE49-F238E27FC236}">
                <a16:creationId xmlns:a16="http://schemas.microsoft.com/office/drawing/2014/main" id="{6519E1F5-F06F-35A3-F9EA-2C546E1F37FE}"/>
              </a:ext>
            </a:extLst>
          </p:cNvPr>
          <p:cNvSpPr txBox="1">
            <a:spLocks/>
          </p:cNvSpPr>
          <p:nvPr/>
        </p:nvSpPr>
        <p:spPr>
          <a:xfrm>
            <a:off x="384036" y="2995650"/>
            <a:ext cx="5447099" cy="3887072"/>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Check box to add to batch.</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Batch Status</a:t>
            </a:r>
          </a:p>
          <a:p>
            <a:pPr marL="457200">
              <a:buFont typeface="Arial" panose="020B0604020202020204" pitchFamily="34" charset="0"/>
              <a:buChar char="•"/>
            </a:pPr>
            <a:r>
              <a:rPr lang="en-US" sz="3200" b="0" dirty="0">
                <a:solidFill>
                  <a:schemeClr val="tx1"/>
                </a:solidFill>
                <a:latin typeface="Avenir Next" panose="020B0503020202020204" pitchFamily="34" charset="0"/>
              </a:rPr>
              <a:t>Not Saved</a:t>
            </a:r>
          </a:p>
          <a:p>
            <a:pPr marL="457200">
              <a:buFont typeface="Arial" panose="020B0604020202020204" pitchFamily="34" charset="0"/>
              <a:buChar char="•"/>
            </a:pPr>
            <a:r>
              <a:rPr lang="en-US" sz="3200" b="0" dirty="0">
                <a:solidFill>
                  <a:schemeClr val="tx1"/>
                </a:solidFill>
                <a:latin typeface="Avenir Next" panose="020B0503020202020204" pitchFamily="34" charset="0"/>
              </a:rPr>
              <a:t>Open</a:t>
            </a:r>
          </a:p>
          <a:p>
            <a:pPr marL="457200">
              <a:buFont typeface="Arial" panose="020B0604020202020204" pitchFamily="34" charset="0"/>
              <a:buChar char="•"/>
            </a:pPr>
            <a:r>
              <a:rPr lang="en-US" sz="3200" b="0" dirty="0">
                <a:solidFill>
                  <a:schemeClr val="tx1"/>
                </a:solidFill>
                <a:latin typeface="Avenir Next" panose="020B0503020202020204" pitchFamily="34" charset="0"/>
              </a:rPr>
              <a:t>Submitted</a:t>
            </a: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p:txBody>
      </p:sp>
      <p:sp>
        <p:nvSpPr>
          <p:cNvPr id="28" name="Rectangle 27">
            <a:extLst>
              <a:ext uri="{FF2B5EF4-FFF2-40B4-BE49-F238E27FC236}">
                <a16:creationId xmlns:a16="http://schemas.microsoft.com/office/drawing/2014/main" id="{159DCF29-5CCA-6851-88C2-7355F51C9C68}"/>
              </a:ext>
            </a:extLst>
          </p:cNvPr>
          <p:cNvSpPr/>
          <p:nvPr/>
        </p:nvSpPr>
        <p:spPr>
          <a:xfrm>
            <a:off x="14863204" y="4444391"/>
            <a:ext cx="777240" cy="67056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38A63EE4-59AC-E2C1-D818-96D0F08411B3}"/>
              </a:ext>
            </a:extLst>
          </p:cNvPr>
          <p:cNvPicPr>
            <a:picLocks noChangeAspect="1"/>
          </p:cNvPicPr>
          <p:nvPr/>
        </p:nvPicPr>
        <p:blipFill>
          <a:blip r:embed="rId4"/>
          <a:stretch>
            <a:fillRect/>
          </a:stretch>
        </p:blipFill>
        <p:spPr>
          <a:xfrm>
            <a:off x="5843616" y="575787"/>
            <a:ext cx="11295321" cy="2950120"/>
          </a:xfrm>
          <a:prstGeom prst="rect">
            <a:avLst/>
          </a:prstGeom>
          <a:ln w="76200">
            <a:solidFill>
              <a:srgbClr val="FFC000"/>
            </a:solidFill>
          </a:ln>
        </p:spPr>
      </p:pic>
    </p:spTree>
    <p:extLst>
      <p:ext uri="{BB962C8B-B14F-4D97-AF65-F5344CB8AC3E}">
        <p14:creationId xmlns:p14="http://schemas.microsoft.com/office/powerpoint/2010/main" val="363408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500" fill="hold"/>
                                        <p:tgtEl>
                                          <p:spTgt spid="30"/>
                                        </p:tgtEl>
                                        <p:attrNameLst>
                                          <p:attrName>ppt_w</p:attrName>
                                        </p:attrNameLst>
                                      </p:cBhvr>
                                      <p:tavLst>
                                        <p:tav tm="0">
                                          <p:val>
                                            <p:fltVal val="0"/>
                                          </p:val>
                                        </p:tav>
                                        <p:tav tm="100000">
                                          <p:val>
                                            <p:strVal val="#ppt_w"/>
                                          </p:val>
                                        </p:tav>
                                      </p:tavLst>
                                    </p:anim>
                                    <p:anim calcmode="lin" valueType="num">
                                      <p:cBhvr>
                                        <p:cTn id="12" dur="1500" fill="hold"/>
                                        <p:tgtEl>
                                          <p:spTgt spid="30"/>
                                        </p:tgtEl>
                                        <p:attrNameLst>
                                          <p:attrName>ppt_h</p:attrName>
                                        </p:attrNameLst>
                                      </p:cBhvr>
                                      <p:tavLst>
                                        <p:tav tm="0">
                                          <p:val>
                                            <p:fltVal val="0"/>
                                          </p:val>
                                        </p:tav>
                                        <p:tav tm="100000">
                                          <p:val>
                                            <p:strVal val="#ppt_h"/>
                                          </p:val>
                                        </p:tav>
                                      </p:tavLst>
                                    </p:anim>
                                    <p:animEffect transition="in" filter="fade">
                                      <p:cBhvr>
                                        <p:cTn id="13"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ags/tag2.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Rutledge, Claire A.</DisplayName>
        <AccountId>84</AccountId>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CC96E5-42E1-4E35-ACBA-F17AF3C3BC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CFC471-5ACB-4C5D-8C08-A06F19649396}">
  <ds:schemaRefs>
    <ds:schemaRef ds:uri="http://purl.org/dc/dcmitype/"/>
    <ds:schemaRef ds:uri="http://schemas.openxmlformats.org/package/2006/metadata/core-properties"/>
    <ds:schemaRef ds:uri="f2996780-8ee3-477e-ac96-c28f58c3e646"/>
    <ds:schemaRef ds:uri="http://purl.org/dc/term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678c04f6-f183-44c2-9cd0-bee70d2694e8"/>
  </ds:schemaRefs>
</ds:datastoreItem>
</file>

<file path=customXml/itemProps3.xml><?xml version="1.0" encoding="utf-8"?>
<ds:datastoreItem xmlns:ds="http://schemas.openxmlformats.org/officeDocument/2006/customXml" ds:itemID="{7E612F0F-5350-43A8-96E7-1CD8DD314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2646</TotalTime>
  <Words>2927</Words>
  <Application>Microsoft Office PowerPoint</Application>
  <PresentationFormat>Custom</PresentationFormat>
  <Paragraphs>384</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Avenir Next</vt:lpstr>
      <vt:lpstr>Avenir Next Demi Bold</vt:lpstr>
      <vt:lpstr>Calibri</vt:lpstr>
      <vt:lpstr>Roboto</vt:lpstr>
      <vt:lpstr>Segoe UI</vt:lpstr>
      <vt:lpstr>Symbol</vt:lpstr>
      <vt:lpstr>Wingdings</vt:lpstr>
      <vt:lpstr>American Legion Theme</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5</cp:revision>
  <cp:lastPrinted>2021-10-04T12:15:22Z</cp:lastPrinted>
  <dcterms:created xsi:type="dcterms:W3CDTF">2024-02-15T16:33:50Z</dcterms:created>
  <dcterms:modified xsi:type="dcterms:W3CDTF">2024-10-21T01:02:30Z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0x010100600A4C32E7DD234AA2491ED8C4966095</vt:lpwstr>
  </property>
  <property fmtid="{D5CDD505-2E9C-101B-9397-08002B2CF9AE}" pid="10" name="MediaServiceImageTags">
    <vt:lpwstr/>
  </property>
  <property fmtid="{D5CDD505-2E9C-101B-9397-08002B2CF9AE}" pid="11" name="Order">
    <vt:lpwstr>200100.000000000</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lpwstr/>
  </property>
</Properties>
</file>